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244" r:id="rId2"/>
    <p:sldId id="3238" r:id="rId3"/>
    <p:sldId id="259" r:id="rId4"/>
    <p:sldId id="3245" r:id="rId5"/>
    <p:sldId id="3246" r:id="rId6"/>
    <p:sldId id="3247" r:id="rId7"/>
    <p:sldId id="3248" r:id="rId8"/>
    <p:sldId id="3250" r:id="rId9"/>
    <p:sldId id="3249" r:id="rId10"/>
    <p:sldId id="3286" r:id="rId11"/>
    <p:sldId id="3251" r:id="rId12"/>
    <p:sldId id="3252" r:id="rId13"/>
    <p:sldId id="3253" r:id="rId14"/>
    <p:sldId id="3254" r:id="rId15"/>
    <p:sldId id="3255" r:id="rId16"/>
    <p:sldId id="3256" r:id="rId17"/>
    <p:sldId id="3258" r:id="rId18"/>
    <p:sldId id="3257" r:id="rId19"/>
    <p:sldId id="3261" r:id="rId20"/>
    <p:sldId id="3264" r:id="rId21"/>
    <p:sldId id="3265" r:id="rId22"/>
    <p:sldId id="3266" r:id="rId23"/>
    <p:sldId id="3267" r:id="rId24"/>
    <p:sldId id="3271" r:id="rId25"/>
    <p:sldId id="3272" r:id="rId26"/>
    <p:sldId id="3273" r:id="rId27"/>
    <p:sldId id="3274" r:id="rId28"/>
    <p:sldId id="3283" r:id="rId29"/>
    <p:sldId id="3275" r:id="rId30"/>
    <p:sldId id="3276" r:id="rId31"/>
    <p:sldId id="3277" r:id="rId32"/>
    <p:sldId id="3278" r:id="rId33"/>
    <p:sldId id="3279" r:id="rId34"/>
    <p:sldId id="3280" r:id="rId35"/>
    <p:sldId id="3281" r:id="rId36"/>
    <p:sldId id="3284" r:id="rId37"/>
    <p:sldId id="3285" r:id="rId38"/>
    <p:sldId id="3287" r:id="rId39"/>
    <p:sldId id="3282" r:id="rId40"/>
    <p:sldId id="3289" r:id="rId41"/>
    <p:sldId id="3288" r:id="rId42"/>
    <p:sldId id="3290" r:id="rId43"/>
    <p:sldId id="3291" r:id="rId44"/>
    <p:sldId id="3295" r:id="rId45"/>
    <p:sldId id="3293" r:id="rId46"/>
    <p:sldId id="3294" r:id="rId47"/>
    <p:sldId id="1444" r:id="rId48"/>
    <p:sldId id="282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나눔스퀘어" panose="020B0600000101010101" pitchFamily="50" charset="-127"/>
      <p:regular r:id="rId55"/>
    </p:embeddedFont>
    <p:embeddedFont>
      <p:font typeface="나눔스퀘어 Bold" panose="020B0600000101010101" pitchFamily="50" charset="-127"/>
      <p:bold r:id="rId56"/>
    </p:embeddedFont>
    <p:embeddedFont>
      <p:font typeface="나눔스퀘어 ExtraBold" panose="020B0600000101010101" pitchFamily="50" charset="-127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함초롬바탕" panose="02030604000101010101" pitchFamily="18" charset="-12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DF"/>
    <a:srgbClr val="FFFFFF"/>
    <a:srgbClr val="346645"/>
    <a:srgbClr val="B6DBAD"/>
    <a:srgbClr val="496672"/>
    <a:srgbClr val="435A99"/>
    <a:srgbClr val="BFD8CC"/>
    <a:srgbClr val="C3CBD9"/>
    <a:srgbClr val="BAC4ED"/>
    <a:srgbClr val="9BC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77313" autoAdjust="0"/>
  </p:normalViewPr>
  <p:slideViewPr>
    <p:cSldViewPr snapToGrid="0">
      <p:cViewPr varScale="1">
        <p:scale>
          <a:sx n="69" d="100"/>
          <a:sy n="69" d="100"/>
        </p:scale>
        <p:origin x="13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32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00FE4-83E6-4053-9416-A03F709FA82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548C4-27A4-409D-AA86-FDFE16C44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한국에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1999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 처음 지점이 생긴 스타벅스는 그 당시 커피 한잔 값이 밥값과 맞먹는 탓에 허영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사치의 대명사였다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하지만 현재 대한민국은 커피공화국으로 불리며 습관적으로 커피를 소비하는 요즘 현대인에게 스타벅스의 커피는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떼려야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뗄 수 없는 필수 음료가 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2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스타벅스 코리아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연매출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 코리아의 연매출은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2019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조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8,696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억 원으로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여 년 전에 비하여 매출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7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영업이익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8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배로 급성장하며 국내 커피 시장에서 스타벅스는 고급 브랜드로 자리매김하여 한국에 대표 프랜차이즈 커피전문점으로 꾸준한 성장세를 보이고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2020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 스타벅스는 코로나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19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의 악재 속에서 성장세를 이어가고 있으며 특히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최근 선보인 배달 서비스와 새벽 배송도 고객들에게 높은 호응을 이끌고 있어 호황기가 계속될 것이라는 전망이 나오며 커피전문점 첫 매출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2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조원 시대를 눈앞에 두고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7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커피전문점별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연매출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 비교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한국의 많은 프랜차이즈 커피점이 존재하지만 압도적으로 스타벅스가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위를 차지하고 있는데 국내 톱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5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브랜드 매출의 합보다 높은 수치를 보이고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또한 커피전문점 브랜드 평판 분석 결과 또한 스타벅스가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위를 차지하며 커피 전문점 중에 가장 높은 선호도를 받고 있는 것을 알 수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6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스타벅스가 가장 많은 도시는 어디일까요</a:t>
            </a:r>
            <a:r>
              <a:rPr lang="en-US" altLang="ko-KR" dirty="0"/>
              <a:t>?</a:t>
            </a:r>
            <a:r>
              <a:rPr lang="ko-KR" altLang="en-US" dirty="0"/>
              <a:t> 미국의 뉴욕</a:t>
            </a:r>
            <a:r>
              <a:rPr lang="en-US" altLang="ko-KR" dirty="0"/>
              <a:t>?</a:t>
            </a:r>
            <a:r>
              <a:rPr lang="ko-KR" altLang="en-US" dirty="0"/>
              <a:t> 중국의 상하이</a:t>
            </a:r>
            <a:r>
              <a:rPr lang="en-US" altLang="ko-KR" dirty="0"/>
              <a:t>?</a:t>
            </a:r>
            <a:r>
              <a:rPr lang="ko-KR" altLang="en-US" dirty="0"/>
              <a:t> 영국의 런던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바로 대한민국 서울입니다</a:t>
            </a:r>
            <a:r>
              <a:rPr lang="en-US" altLang="ko-KR" dirty="0"/>
              <a:t>.</a:t>
            </a:r>
            <a:r>
              <a:rPr lang="ko-KR" altLang="en-US" dirty="0"/>
              <a:t> 현재 서울에는 스타벅스 매장이 총 </a:t>
            </a:r>
            <a:r>
              <a:rPr lang="en-US" altLang="ko-KR" dirty="0"/>
              <a:t>530</a:t>
            </a:r>
            <a:r>
              <a:rPr lang="ko-KR" altLang="en-US" dirty="0"/>
              <a:t>개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1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Github</a:t>
            </a:r>
            <a:r>
              <a:rPr lang="ko-KR" altLang="en-US" dirty="0"/>
              <a:t>에 있는 미국 스타벅스 매장 위치 정보</a:t>
            </a:r>
            <a:r>
              <a:rPr lang="en-US" altLang="ko-KR" dirty="0"/>
              <a:t>.csv</a:t>
            </a:r>
            <a:r>
              <a:rPr lang="ko-KR" altLang="en-US" dirty="0"/>
              <a:t>를 활용하여 뉴욕에 있는 매장들을 마커로 표시했습니다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KR" altLang="ko-KR" dirty="0"/>
          </a:p>
          <a:p>
            <a:r>
              <a:rPr lang="ko-KR" altLang="en-US" dirty="0"/>
              <a:t>뉴욕 전체 매장과 서울 전체 매장의 수는 월등히 차이가 남을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1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방금 보셨던 것처럼</a:t>
            </a:r>
            <a:endParaRPr lang="en-US" altLang="ko-KR" dirty="0"/>
          </a:p>
          <a:p>
            <a:r>
              <a:rPr lang="ko-KR" altLang="en-US" dirty="0"/>
              <a:t>서울 강남의 스타벅스와 </a:t>
            </a:r>
            <a:r>
              <a:rPr lang="ko-KR" altLang="en-US" dirty="0" err="1"/>
              <a:t>이디야만</a:t>
            </a:r>
            <a:r>
              <a:rPr lang="ko-KR" altLang="en-US" dirty="0"/>
              <a:t> 봐도 가깝게 위치하고 있는 것을 볼 수 있었는데요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과연 전국에서도 비슷한 입지를 가지고 있는지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간단하고 직관적으로 </a:t>
            </a:r>
            <a:r>
              <a:rPr lang="ko-KR" altLang="en-US" dirty="0" err="1"/>
              <a:t>산점도로</a:t>
            </a:r>
            <a:r>
              <a:rPr lang="ko-KR" altLang="en-US" dirty="0"/>
              <a:t> 보면 이렇습니다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스타벅스와 </a:t>
            </a:r>
            <a:r>
              <a:rPr lang="ko-KR" altLang="en-US" dirty="0" err="1"/>
              <a:t>이디야</a:t>
            </a:r>
            <a:r>
              <a:rPr lang="ko-KR" altLang="en-US" dirty="0"/>
              <a:t> 모두 수도권과 광주</a:t>
            </a:r>
            <a:r>
              <a:rPr lang="en-US" altLang="ko-KR" dirty="0"/>
              <a:t>, </a:t>
            </a:r>
            <a:r>
              <a:rPr lang="ko-KR" altLang="en-US" dirty="0"/>
              <a:t>부산 등을 비롯한 광역시와 동해안 지역에 비슷하게 분포하는 것을 볼 수 있는데요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4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데이터가 얼마나 </a:t>
            </a:r>
            <a:r>
              <a:rPr lang="ko-KR" altLang="en-US" dirty="0" err="1"/>
              <a:t>빽빽히</a:t>
            </a:r>
            <a:r>
              <a:rPr lang="ko-KR" altLang="en-US" dirty="0"/>
              <a:t> 밀집되어 있는가를 보기위해서 </a:t>
            </a:r>
            <a:r>
              <a:rPr lang="ko-KR" altLang="en-US" dirty="0" err="1"/>
              <a:t>커널밀도추정기법으로</a:t>
            </a:r>
            <a:r>
              <a:rPr lang="ko-KR" altLang="en-US" dirty="0"/>
              <a:t> 표현을 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Seaborn</a:t>
            </a:r>
            <a:r>
              <a:rPr lang="ko-KR" altLang="en-US" dirty="0"/>
              <a:t>의 </a:t>
            </a:r>
            <a:r>
              <a:rPr lang="en-US" altLang="ko-KR" dirty="0" err="1"/>
              <a:t>Jointplot</a:t>
            </a:r>
            <a:r>
              <a:rPr lang="ko-KR" altLang="en-US" dirty="0"/>
              <a:t>함수로 </a:t>
            </a:r>
            <a:r>
              <a:rPr lang="en-US" altLang="ko-KR" dirty="0"/>
              <a:t>kind </a:t>
            </a:r>
            <a:r>
              <a:rPr lang="ko-KR" altLang="en-US" dirty="0"/>
              <a:t>옵션을 </a:t>
            </a:r>
            <a:r>
              <a:rPr lang="en-US" altLang="ko-KR" dirty="0" err="1"/>
              <a:t>kde</a:t>
            </a:r>
            <a:r>
              <a:rPr lang="ko-KR" altLang="en-US" dirty="0"/>
              <a:t>로 설정하면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빽빽하게 </a:t>
            </a:r>
            <a:r>
              <a:rPr lang="ko-KR" altLang="en-US" dirty="0" err="1"/>
              <a:t>모여있는</a:t>
            </a:r>
            <a:r>
              <a:rPr lang="ko-KR" altLang="en-US" dirty="0"/>
              <a:t> 구간은 진한 색으로</a:t>
            </a:r>
            <a:r>
              <a:rPr lang="en-US" altLang="ko-KR" dirty="0"/>
              <a:t>,</a:t>
            </a:r>
            <a:r>
              <a:rPr lang="ko-KR" altLang="en-US" dirty="0"/>
              <a:t> 비슷한 밀집도를 가진 </a:t>
            </a:r>
            <a:r>
              <a:rPr lang="ko-KR" altLang="en-US" dirty="0" err="1"/>
              <a:t>지역끼리는</a:t>
            </a:r>
            <a:r>
              <a:rPr lang="ko-KR" altLang="en-US" dirty="0"/>
              <a:t> 원형으로 묶어서 표현한 그림이 </a:t>
            </a:r>
            <a:r>
              <a:rPr lang="ko-KR" altLang="en-US" dirty="0" err="1"/>
              <a:t>커널밀도추정입니다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것처럼 카페와 공원 모두</a:t>
            </a:r>
            <a:r>
              <a:rPr lang="en-US" altLang="ko-KR" dirty="0"/>
              <a:t> </a:t>
            </a:r>
            <a:r>
              <a:rPr lang="ko-KR" altLang="en-US" dirty="0"/>
              <a:t>수도권</a:t>
            </a:r>
            <a:r>
              <a:rPr lang="en-US" altLang="ko-KR" dirty="0"/>
              <a:t>, </a:t>
            </a:r>
            <a:r>
              <a:rPr lang="ko-KR" altLang="en-US" dirty="0" err="1"/>
              <a:t>미약하게나마</a:t>
            </a:r>
            <a:r>
              <a:rPr lang="ko-KR" altLang="en-US" dirty="0"/>
              <a:t> 경남 지역에 비슷하게 분포되어 있는 것을 확인하실 수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96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ko-KR" altLang="en-US" dirty="0" err="1"/>
              <a:t>커널밀도추정을</a:t>
            </a:r>
            <a:r>
              <a:rPr lang="ko-KR" altLang="en-US" dirty="0"/>
              <a:t> 동시에 표현하면 이와 같은 그림이 나오는데요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이번엔 색을 </a:t>
            </a:r>
            <a:r>
              <a:rPr lang="ko-KR" altLang="en-US" dirty="0" err="1"/>
              <a:t>칠해넣지</a:t>
            </a:r>
            <a:r>
              <a:rPr lang="ko-KR" altLang="en-US" dirty="0"/>
              <a:t> 않고</a:t>
            </a:r>
            <a:r>
              <a:rPr lang="en-US" altLang="ko-KR" dirty="0"/>
              <a:t>, </a:t>
            </a:r>
            <a:r>
              <a:rPr lang="ko-KR" altLang="en-US" dirty="0"/>
              <a:t>밀집도가 비슷한 지역만 원으로 그렸는데요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녹색선 뒤에 주황색</a:t>
            </a:r>
            <a:r>
              <a:rPr lang="en-US" altLang="ko-KR" dirty="0"/>
              <a:t>, </a:t>
            </a:r>
            <a:r>
              <a:rPr lang="ko-KR" altLang="en-US" dirty="0"/>
              <a:t>파란색 선을 자세히 보시면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 데이터 모두 서울</a:t>
            </a:r>
            <a:r>
              <a:rPr lang="en-US" altLang="ko-KR" dirty="0"/>
              <a:t>, </a:t>
            </a:r>
            <a:r>
              <a:rPr lang="ko-KR" altLang="en-US" dirty="0"/>
              <a:t>대구</a:t>
            </a:r>
            <a:r>
              <a:rPr lang="en-US" altLang="ko-KR" dirty="0"/>
              <a:t>, </a:t>
            </a:r>
            <a:r>
              <a:rPr lang="ko-KR" altLang="en-US" dirty="0"/>
              <a:t>광주 지역에 </a:t>
            </a:r>
            <a:r>
              <a:rPr lang="ko-KR" altLang="en-US" dirty="0" err="1"/>
              <a:t>빽빽히</a:t>
            </a:r>
            <a:r>
              <a:rPr lang="ko-KR" altLang="en-US" dirty="0"/>
              <a:t> </a:t>
            </a:r>
            <a:r>
              <a:rPr lang="ko-KR" altLang="en-US" dirty="0" err="1"/>
              <a:t>몰려있는</a:t>
            </a:r>
            <a:r>
              <a:rPr lang="ko-KR" altLang="en-US" dirty="0"/>
              <a:t>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이것으로 보아 스타벅스</a:t>
            </a:r>
            <a:r>
              <a:rPr lang="en-US" altLang="ko-KR" dirty="0"/>
              <a:t>, </a:t>
            </a:r>
            <a:r>
              <a:rPr lang="ko-KR" altLang="en-US" dirty="0" err="1"/>
              <a:t>이디야는</a:t>
            </a:r>
            <a:r>
              <a:rPr lang="ko-KR" altLang="en-US" dirty="0"/>
              <a:t> 공원을 대신하여 </a:t>
            </a:r>
            <a:r>
              <a:rPr lang="ko-KR" altLang="en-US" dirty="0" err="1"/>
              <a:t>즐길만한</a:t>
            </a:r>
            <a:r>
              <a:rPr lang="ko-KR" altLang="en-US" dirty="0"/>
              <a:t> </a:t>
            </a:r>
            <a:r>
              <a:rPr lang="ko-KR" altLang="en-US" dirty="0" err="1"/>
              <a:t>휴게대용공간이</a:t>
            </a:r>
            <a:r>
              <a:rPr lang="ko-KR" altLang="en-US" dirty="0"/>
              <a:t> 될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아까 </a:t>
            </a:r>
            <a:r>
              <a:rPr lang="ko-KR" altLang="en-US" dirty="0" err="1"/>
              <a:t>마커클러스터지도에서</a:t>
            </a:r>
            <a:r>
              <a:rPr lang="ko-KR" altLang="en-US" dirty="0"/>
              <a:t> 보셨듯이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카페에는 여러가지 인접시설과</a:t>
            </a:r>
            <a:r>
              <a:rPr lang="en-US" altLang="ko-KR" dirty="0"/>
              <a:t>, </a:t>
            </a:r>
            <a:r>
              <a:rPr lang="ko-KR" altLang="en-US" dirty="0"/>
              <a:t>제공되는 서비스가 풍부하다는 점</a:t>
            </a:r>
            <a:r>
              <a:rPr lang="en-US" altLang="ko-KR" dirty="0"/>
              <a:t>, </a:t>
            </a:r>
            <a:r>
              <a:rPr lang="ko-KR" altLang="en-US" dirty="0"/>
              <a:t>날씨에 상관없는 실내공간이라는 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비슷한 곳에 위치해 있다는 점에서 </a:t>
            </a:r>
            <a:r>
              <a:rPr lang="ko-KR" altLang="en-US" dirty="0" err="1"/>
              <a:t>휴게대용공간이</a:t>
            </a:r>
            <a:r>
              <a:rPr lang="ko-KR" altLang="en-US" dirty="0"/>
              <a:t> 될 수 있다고 말씀드리고자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79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세 장소를 행정구역별로 한눈에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사진은 스타벅스 데이터의 행정구역 칼럼을</a:t>
            </a:r>
            <a:endParaRPr lang="en-US" altLang="ko-KR" dirty="0"/>
          </a:p>
          <a:p>
            <a:r>
              <a:rPr lang="en-US" altLang="ko-KR" dirty="0" err="1"/>
              <a:t>GeoJSON</a:t>
            </a:r>
            <a:r>
              <a:rPr lang="ko-KR" altLang="en-US" dirty="0"/>
              <a:t>의 행정구역과 매칭하여 분포등급을 </a:t>
            </a:r>
            <a:r>
              <a:rPr lang="en-US" altLang="ko-KR" dirty="0"/>
              <a:t>7</a:t>
            </a:r>
            <a:r>
              <a:rPr lang="ko-KR" altLang="en-US" dirty="0"/>
              <a:t>등급으로 나누어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많이 있는 곳일수록 색이 진하고</a:t>
            </a:r>
            <a:r>
              <a:rPr lang="en-US" altLang="ko-KR" dirty="0"/>
              <a:t>, </a:t>
            </a:r>
            <a:r>
              <a:rPr lang="ko-KR" altLang="en-US" dirty="0"/>
              <a:t>없는 곳은 검은색으로 표기됩니다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스타벅스는 강남구가 압도적으로 </a:t>
            </a:r>
            <a:r>
              <a:rPr lang="en-US" altLang="ko-KR" dirty="0"/>
              <a:t>81</a:t>
            </a:r>
            <a:r>
              <a:rPr lang="ko-KR" altLang="en-US" dirty="0"/>
              <a:t>점을 보유하고 있었고</a:t>
            </a:r>
            <a:r>
              <a:rPr lang="en-US" altLang="ko-KR" dirty="0"/>
              <a:t>, </a:t>
            </a:r>
            <a:r>
              <a:rPr lang="ko-KR" altLang="en-US" dirty="0"/>
              <a:t>평균적으로 </a:t>
            </a:r>
            <a:r>
              <a:rPr lang="en-US" altLang="ko-KR" dirty="0"/>
              <a:t>7~8</a:t>
            </a:r>
            <a:r>
              <a:rPr lang="ko-KR" altLang="en-US" dirty="0"/>
              <a:t>점을 가지거나</a:t>
            </a:r>
            <a:endParaRPr lang="en-US" altLang="ko-KR" dirty="0"/>
          </a:p>
          <a:p>
            <a:r>
              <a:rPr lang="ko-KR" altLang="en-US" dirty="0"/>
              <a:t>아예 매장이 없는 구가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볼 때 스타벅스는 입지전략이 </a:t>
            </a:r>
            <a:r>
              <a:rPr lang="en-US" altLang="ko-KR" dirty="0"/>
              <a:t>“</a:t>
            </a:r>
            <a:r>
              <a:rPr lang="ko-KR" altLang="en-US" dirty="0"/>
              <a:t>집중적</a:t>
            </a:r>
            <a:r>
              <a:rPr lang="en-US" altLang="ko-KR" dirty="0"/>
              <a:t>＂</a:t>
            </a:r>
            <a:r>
              <a:rPr lang="ko-KR" altLang="en-US" dirty="0"/>
              <a:t>임이 엿보입니다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9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이디야입니다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검은색이 별로 없는 것을 보아 </a:t>
            </a:r>
            <a:r>
              <a:rPr lang="ko-KR" altLang="en-US" dirty="0" err="1"/>
              <a:t>이디야는</a:t>
            </a:r>
            <a:r>
              <a:rPr lang="ko-KR" altLang="en-US" dirty="0"/>
              <a:t> 더욱 고르게 분포되어 있는 것을 볼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의외로</a:t>
            </a:r>
            <a:r>
              <a:rPr lang="en-US" altLang="ko-KR" dirty="0"/>
              <a:t>, </a:t>
            </a:r>
            <a:r>
              <a:rPr lang="ko-KR" altLang="en-US" dirty="0"/>
              <a:t>남양주가 </a:t>
            </a:r>
            <a:r>
              <a:rPr lang="en-US" altLang="ko-KR" dirty="0"/>
              <a:t>46</a:t>
            </a:r>
            <a:r>
              <a:rPr lang="ko-KR" altLang="en-US" dirty="0"/>
              <a:t>점으로 가장 많았고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그다음이</a:t>
            </a:r>
            <a:r>
              <a:rPr lang="ko-KR" altLang="en-US" dirty="0"/>
              <a:t> 강남구 </a:t>
            </a:r>
            <a:r>
              <a:rPr lang="en-US" altLang="ko-KR" dirty="0"/>
              <a:t>40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강서구 </a:t>
            </a:r>
            <a:r>
              <a:rPr lang="en-US" altLang="ko-KR" dirty="0"/>
              <a:t>40</a:t>
            </a:r>
            <a:r>
              <a:rPr lang="ko-KR" altLang="en-US" dirty="0"/>
              <a:t>점으로 동등하게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1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공원입니다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동등한 조건으로 결과를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공원은 카페와는 다르게 데이터도 많았지만</a:t>
            </a:r>
            <a:r>
              <a:rPr lang="en-US" altLang="ko-KR" dirty="0"/>
              <a:t>, </a:t>
            </a:r>
            <a:r>
              <a:rPr lang="ko-KR" altLang="en-US" dirty="0"/>
              <a:t>지방에도 많이 분포가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평택 </a:t>
            </a:r>
            <a:r>
              <a:rPr lang="en-US" altLang="ko-KR" dirty="0"/>
              <a:t>440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순천 </a:t>
            </a:r>
            <a:r>
              <a:rPr lang="en-US" altLang="ko-KR" dirty="0"/>
              <a:t>361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여수 </a:t>
            </a:r>
            <a:r>
              <a:rPr lang="en-US" altLang="ko-KR" dirty="0"/>
              <a:t>314</a:t>
            </a:r>
            <a:r>
              <a:rPr lang="ko-KR" altLang="en-US" dirty="0"/>
              <a:t>곳 순이었고</a:t>
            </a:r>
            <a:r>
              <a:rPr lang="en-US" altLang="ko-KR" dirty="0"/>
              <a:t>, </a:t>
            </a:r>
            <a:r>
              <a:rPr lang="ko-KR" altLang="en-US" dirty="0"/>
              <a:t>상위권 대다수는 특별시</a:t>
            </a:r>
            <a:r>
              <a:rPr lang="en-US" altLang="ko-KR" dirty="0"/>
              <a:t>, </a:t>
            </a:r>
            <a:r>
              <a:rPr lang="ko-KR" altLang="en-US" dirty="0"/>
              <a:t>광역시의 </a:t>
            </a:r>
            <a:r>
              <a:rPr lang="en-US" altLang="ko-KR" dirty="0"/>
              <a:t>“</a:t>
            </a:r>
            <a:r>
              <a:rPr lang="ko-KR" altLang="en-US" dirty="0"/>
              <a:t>구</a:t>
            </a:r>
            <a:r>
              <a:rPr lang="en-US" altLang="ko-KR" dirty="0"/>
              <a:t>“</a:t>
            </a:r>
            <a:r>
              <a:rPr lang="ko-KR" altLang="en-US" dirty="0"/>
              <a:t>가 많이 차지했습니다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아쉬운 점은 인천 옹진군</a:t>
            </a:r>
            <a:r>
              <a:rPr lang="en-US" altLang="ko-KR" dirty="0"/>
              <a:t>, </a:t>
            </a:r>
            <a:r>
              <a:rPr lang="ko-KR" altLang="en-US" dirty="0"/>
              <a:t>김제시는 등록된 데이터가 없어서 표기가 안되었습니다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스타벅스가 이렇게 </a:t>
            </a:r>
            <a:r>
              <a:rPr lang="en-US" altLang="ko-KR" dirty="0"/>
              <a:t>“</a:t>
            </a:r>
            <a:r>
              <a:rPr lang="ko-KR" altLang="en-US" dirty="0"/>
              <a:t>집중적</a:t>
            </a:r>
            <a:r>
              <a:rPr lang="en-US" altLang="ko-KR" dirty="0"/>
              <a:t>＂</a:t>
            </a:r>
            <a:r>
              <a:rPr lang="ko-KR" altLang="en-US" dirty="0"/>
              <a:t>으로 입지전략을 세우고 있는데</a:t>
            </a:r>
            <a:r>
              <a:rPr lang="en-US" altLang="ko-KR" dirty="0"/>
              <a:t>, </a:t>
            </a:r>
            <a:r>
              <a:rPr lang="ko-KR" altLang="en-US" dirty="0"/>
              <a:t>자세한 내용은 다음 슬라이드에서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1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한국인에게 </a:t>
            </a:r>
            <a:r>
              <a:rPr lang="ko-KR" altLang="en-US" dirty="0" err="1"/>
              <a:t>마시자라는</a:t>
            </a:r>
            <a:r>
              <a:rPr lang="ko-KR" altLang="en-US" dirty="0"/>
              <a:t> 말의 대명사는 술로 통해왔습니다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그렇지만 마시자는 의미는 단순히 마시자는 의미는 아닙니다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한국인의 해석으로 언제 소주 한잔 하자라는 말은 이야기를 </a:t>
            </a:r>
            <a:r>
              <a:rPr lang="ko-KR" altLang="en-US" dirty="0" err="1"/>
              <a:t>나누자라는</a:t>
            </a:r>
            <a:r>
              <a:rPr lang="ko-KR" altLang="en-US" dirty="0"/>
              <a:t> 말로 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술은 교류를 뜻하는 의미로 작용하기도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84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국내 탑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위의 스타벅스의 성공 전략은 무엇일까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03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단순히 커피를 마시는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공간뿐만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아니라 고객의 니즈 충족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전기 전원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무료 와이파이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전자기기를 사용하는 사람들이 점점 늘어나는 만큼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충전을 위한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전기콘센트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시설을 갖춘 테이블을 대폭 늘렸으며 카페에서 공부하는 사람들을 위한 무료 와이파이 등 고객들의 니즈를 충족시키기 위해 편안한 서비스를 제공한다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분명한 타겟 층 확보를 위한 마케팅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젊은 여성들은 황금 소비계층으로 보고 젊은 여성들을 주요 고객층으로 목표 삼아 스타벅스 커피에 끌어 들이기 위하여 젊은 여성들을 유도하기 위한 마케팅 활동을 했으며 스타벅스는 여성들을 위해 커피의 품질과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점포의 디자인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서비스 방법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주요 고객층 형성하기 등에서 다른 매장과 차별화를 두었다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그 결과 전체 고객 중의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70%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가 젊은 여성들이 차지한다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원하는 이름을 불러주는 스타벅스의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콜마이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네임 서비스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고객의 원하는 이름을 불러주며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독자적인 개인 맞춤형 서비스를 실시하고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나만의 맞춤커피를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우하여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온도와 향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우유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시럽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샷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사이즈 등을 선택할 수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부가적 매출을 높여주는 성공한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MD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제품들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다이어리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텀블러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 매장에는 커피 외에 인기가 많은 스타벅스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굿즈가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있는데 스타벅스의 텀블러와 다이어리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1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년에 한번 제공하는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등이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다른 커피전문점에서도 이러한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굿즈를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판매하지만 유독 스타벅스 제품들은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줄서서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사야 할 정도로 인기가 많아 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몇잔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이상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구매하여하는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 매출증가에 영향을 준다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커피와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가 공존하는 라이프스타일 추구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 등의 매장에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기술을 접목하여 고객들이 더 편리하게 스타벅스를 이용할 수 있도록 노력한다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똑같은 매장을 만들지 않는 인테리어 전략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한국 스타벅스 점포 개발 담당자는 특정 지역에 매장 입점이 결정되면 해당지역이 가지고 있는 특징과 스토리를 찾아 매장 콘셉트에 반영한다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환경보호에 앞장서는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캠패인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환경보호를 위하여 친환경 종이컵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종이 빨대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친환경 매장 설계 등 지구촌 기후 변화의 방지 운동에도 참여하여 환경보호에 앞장선다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86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고객의 원하는 이름을 불러주며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독자적인 개인 맞춤형 서비스를 실시하고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나만의 맞춤커피를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우하여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온도와 향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우유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시럽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샷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사이즈 등을 선택할 수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부가적 매출을 높여주는 성공한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MD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제품들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다이어리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텀블러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 매장에는 커피 외에 인기가 많은 스타벅스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굿즈가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있는데 스타벅스의 텀블러와 다이어리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1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년에 한번 제공하는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등이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다른 커피전문점에서도 이러한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굿즈를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판매하지만 유독 스타벅스 제품들은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줄서서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사야 할 정도로 인기가 많아 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몇잔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이상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구매하여하는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 매출증가에 영향을 준다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커피와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가 공존하는 라이프스타일 추구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 등의 매장에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기술을 접목하여 고객들이 더 편리하게 스타벅스를 이용할 수 있도록 노력한다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똑같은 매장을 만들지 않는 인테리어 전략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한국 스타벅스 점포 개발 담당자는 특정 지역에 매장 입점이 결정되면 해당지역이 가지고 있는 특징과 스토리를 찾아 매장 콘셉트에 반영한다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환경보호에 앞장서는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캠패인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환경보호를 위하여 친환경 종이컵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종이 빨대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친환경 매장 설계 등 지구촌 기후 변화의 방지 운동에도 참여하여 환경보호에 앞장선다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고객의 원하는 이름을 불러주며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독자적인 개인 맞춤형 서비스를 실시하고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나만의 맞춤커피를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우하여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온도와 향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우유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시럽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샷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사이즈 등을 선택할 수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56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부가적 매출을 높여주는 성공한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MD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제품들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다이어리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텀블러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 매장에는 커피 외에 인기가 많은 스타벅스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굿즈가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있는데 스타벅스의 텀블러와 다이어리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1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년에 한번 제공하는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럭키백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등이 있다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다른 커피전문점에서도 이러한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굿즈를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판매하지만 유독 스타벅스 제품들은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줄서서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사야 할 정도로 인기가 많아 커피를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몇잔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이상 </a:t>
            </a:r>
            <a:r>
              <a:rPr lang="ko-KR" altLang="en-US" sz="1200" kern="10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구매하여하는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등 매출증가에 영향을 준다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커피와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가 공존하는 라이프스타일 추구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사이렌 오더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무선랜 서비스 등의 매장에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IT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기술을 접목하여 고객들이 더 편리하게 스타벅스를 이용할 수 있도록 노력한다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똑같은 매장을 만들지 않는 인테리어 전략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한국 스타벅스 점포 개발 담당자는 특정 지역에 매장 입점이 결정되면 해당지역이 가지고 있는 특징과 스토리를 찾아 매장 콘셉트에 반영한다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환경보호에 앞장서는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캠패인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스타벅스는 환경보호를 위하여 친환경 종이컵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종이 빨대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친환경 매장 설계 등 지구촌 기후 변화의 방지 운동에도 참여하여 환경보호에 앞장선다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4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71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스타벅스 </a:t>
            </a:r>
            <a:r>
              <a:rPr lang="ko-KR" altLang="en-US" dirty="0" err="1"/>
              <a:t>굿즈</a:t>
            </a:r>
            <a:r>
              <a:rPr lang="ko-KR" altLang="en-US" dirty="0"/>
              <a:t> 발매일에는 스타벅스 </a:t>
            </a:r>
            <a:r>
              <a:rPr lang="ko-KR" altLang="en-US" dirty="0" err="1"/>
              <a:t>검색량이</a:t>
            </a:r>
            <a:r>
              <a:rPr lang="ko-KR" altLang="en-US" dirty="0"/>
              <a:t> </a:t>
            </a:r>
            <a:r>
              <a:rPr lang="ko-KR" altLang="en-US" dirty="0" err="1"/>
              <a:t>올라가는것을</a:t>
            </a:r>
            <a:r>
              <a:rPr lang="ko-KR" altLang="en-US" dirty="0"/>
              <a:t> 보면 </a:t>
            </a:r>
            <a:r>
              <a:rPr lang="ko-KR" altLang="en-US" dirty="0" err="1"/>
              <a:t>굿즈도</a:t>
            </a:r>
            <a:r>
              <a:rPr lang="ko-KR" altLang="en-US" dirty="0"/>
              <a:t> 스타벅스의 주요 </a:t>
            </a:r>
            <a:r>
              <a:rPr lang="ko-KR" altLang="en-US" dirty="0" err="1"/>
              <a:t>상품인것을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16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스타벅스의 또 다른 마케팅 전략으로는 모바일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기프티콘이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있는데요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그 중 가장 많은 사람들이 이용하는 카카오톡의 선물하기에서</a:t>
            </a:r>
            <a:endParaRPr lang="en-US" altLang="ko-KR" sz="1200" kern="0" spc="0" dirty="0">
              <a:solidFill>
                <a:srgbClr val="000000"/>
              </a:solidFill>
              <a:effectLst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기프티콘의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판매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위 상품을 알아보았습니다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94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먼저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분석할 가치가 있는지 알아보기 위해 참고하였던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open survey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에서 설문 조사한 내용입니다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실제로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10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명 중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6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명 꼴로 카페 모바일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기프티콘을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구입하거나 선물한 경험이 있다고 드러났습니다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08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카카오톡 선물하기 페이지의 데이터를 크롤링하여 광고 상품을 제외하고 분석한 결과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,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100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개의 인기 순위 중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50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개의 항목은 스타벅스의 상품이었으며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그 다음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투썸플레이스가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인기를 차지하였고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다른 브랜드는 거의 적은 수준이었습니다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따라서 사람들은 카페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기프티콘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중 스타벅스의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기프티콘을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가장 많이 주고 받는 것으로 판단하였습니다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8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2010</a:t>
            </a:r>
            <a:r>
              <a:rPr lang="ko-KR" altLang="en-US" dirty="0"/>
              <a:t>년부터 </a:t>
            </a:r>
            <a:r>
              <a:rPr lang="ko-KR" altLang="en-US" dirty="0" err="1"/>
              <a:t>마시자의</a:t>
            </a:r>
            <a:r>
              <a:rPr lang="ko-KR" altLang="en-US" dirty="0"/>
              <a:t> 대명사로 이 술을 역전한 것이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바로 커피입니다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빅데이터를 이용하여 마이닝을 한 결과 술 </a:t>
            </a:r>
            <a:r>
              <a:rPr lang="ko-KR" altLang="en-US" dirty="0" err="1"/>
              <a:t>마시다에서</a:t>
            </a:r>
            <a:r>
              <a:rPr lang="ko-KR" altLang="en-US" dirty="0"/>
              <a:t> 커피 </a:t>
            </a:r>
            <a:r>
              <a:rPr lang="ko-KR" altLang="en-US" dirty="0" err="1"/>
              <a:t>마시다로</a:t>
            </a:r>
            <a:r>
              <a:rPr lang="ko-KR" altLang="en-US" dirty="0"/>
              <a:t> 정서가 변화하였습니다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10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다음은 사람들의 관심사에 대한 트렌드가 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나타나있는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 인스타그램의 해시태그를 분석해보았습니다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커피맛집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’,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</a:rPr>
              <a:t>카페맛집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‘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등 여러 키워드로 검색한 결과 대부분 브랜드 카페가 아닌 일반 개인 카페에 대한 태그가 대부분을 차지하였습니다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따라서 카페에 대한 해시태그는 브랜드 커피에는 잘 사용되지 않는다고 판단되었으며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,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</a:rPr>
              <a:t>여러 브랜드 카페로 검색해본 결과 스타벅스가 압도적으로 많은 비율을 차지하였습니다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537A9-74CF-4EE0-A18C-4DCF7B1BCD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15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공원은 공공데이터 포털의 </a:t>
            </a:r>
            <a:r>
              <a:rPr lang="en-US" altLang="ko-KR" dirty="0"/>
              <a:t>csv</a:t>
            </a:r>
            <a:r>
              <a:rPr lang="ko-KR" altLang="en-US" dirty="0"/>
              <a:t>파일데이터로 이용했습니다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전국의 공원정보를 한 파일로 정리한 것이었는데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실제로 분석을 할 땐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경도를 선택하여 분석했습니다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60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스타벅스 같은 경우</a:t>
            </a:r>
            <a:r>
              <a:rPr lang="en-US" altLang="ko-KR" dirty="0"/>
              <a:t>, </a:t>
            </a:r>
            <a:r>
              <a:rPr lang="ko-KR" altLang="en-US" dirty="0"/>
              <a:t>직접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매장페이지를 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지역검색 </a:t>
            </a:r>
            <a:r>
              <a:rPr lang="en-US" altLang="ko-KR" dirty="0"/>
              <a:t>– </a:t>
            </a:r>
            <a:r>
              <a:rPr lang="ko-KR" altLang="en-US" dirty="0"/>
              <a:t>서울 </a:t>
            </a:r>
            <a:r>
              <a:rPr lang="en-US" altLang="ko-KR" dirty="0"/>
              <a:t>– </a:t>
            </a:r>
            <a:r>
              <a:rPr lang="ko-KR" altLang="en-US" dirty="0"/>
              <a:t>전체 순의 트리 구조가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반복문을 통해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지역검색 클릭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서울 등과 같은 지역 선택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[</a:t>
            </a:r>
            <a:r>
              <a:rPr lang="ko-KR" altLang="en-US" dirty="0"/>
              <a:t>전체</a:t>
            </a:r>
            <a:r>
              <a:rPr lang="en-US" altLang="ko-KR" dirty="0"/>
              <a:t>]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 err="1"/>
              <a:t>매점별</a:t>
            </a:r>
            <a:r>
              <a:rPr lang="ko-KR" altLang="en-US" dirty="0"/>
              <a:t> </a:t>
            </a:r>
            <a:r>
              <a:rPr lang="en-US" altLang="ko-KR" dirty="0"/>
              <a:t>data-code</a:t>
            </a:r>
            <a:r>
              <a:rPr lang="ko-KR" altLang="en-US" dirty="0"/>
              <a:t>를 리스트로 만들어 이중 반복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 err="1"/>
              <a:t>getStoreDetail</a:t>
            </a:r>
            <a:r>
              <a:rPr lang="en-US" altLang="ko-KR" dirty="0"/>
              <a:t>(data-code)</a:t>
            </a:r>
            <a:r>
              <a:rPr lang="ko-KR" altLang="en-US" dirty="0"/>
              <a:t>로 상세정보에서 크롤링했습니다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상세보기를 하면 위 창이 뜨는데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1)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2)</a:t>
            </a:r>
            <a:r>
              <a:rPr lang="ko-KR" altLang="en-US" dirty="0"/>
              <a:t> 서비스 </a:t>
            </a:r>
            <a:r>
              <a:rPr lang="en-US" altLang="ko-KR" dirty="0"/>
              <a:t>/ </a:t>
            </a:r>
            <a:r>
              <a:rPr lang="ko-KR" altLang="en-US" dirty="0"/>
              <a:t>위치 및 시설 아이콘을 키로 삼는 </a:t>
            </a:r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3) </a:t>
            </a:r>
            <a:r>
              <a:rPr lang="ko-KR" altLang="en-US" dirty="0"/>
              <a:t>아이콘과 맞는 내용 매칭하여 데이터 필터링과 수집을 통해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28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이디야는</a:t>
            </a:r>
            <a:r>
              <a:rPr lang="ko-KR" altLang="en-US" dirty="0"/>
              <a:t> </a:t>
            </a:r>
            <a:r>
              <a:rPr lang="ko-KR" altLang="en-US" dirty="0" err="1"/>
              <a:t>매장찾기를</a:t>
            </a:r>
            <a:r>
              <a:rPr lang="ko-KR" altLang="en-US" dirty="0"/>
              <a:t> 할 때 지역별로 </a:t>
            </a:r>
            <a:r>
              <a:rPr lang="ko-KR" altLang="en-US" dirty="0" err="1"/>
              <a:t>보여준다거나</a:t>
            </a:r>
            <a:r>
              <a:rPr lang="ko-KR" altLang="en-US" dirty="0"/>
              <a:t> 특정한 규칙이 없어</a:t>
            </a:r>
            <a:endParaRPr lang="en-US" altLang="ko-KR" dirty="0"/>
          </a:p>
          <a:p>
            <a:r>
              <a:rPr lang="ko-KR" altLang="en-US" dirty="0"/>
              <a:t>크롤링하기 애매했습니다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소상공인진흥공단이 </a:t>
            </a:r>
            <a:r>
              <a:rPr lang="ko-KR" altLang="en-US" dirty="0" err="1"/>
              <a:t>데이터포털에</a:t>
            </a:r>
            <a:r>
              <a:rPr lang="ko-KR" altLang="en-US" dirty="0"/>
              <a:t> </a:t>
            </a:r>
            <a:r>
              <a:rPr lang="ko-KR" altLang="en-US" dirty="0" err="1"/>
              <a:t>올려둔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자료를 이용했습니다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월에 수정이 이루어져서 비교적 최신상황을 잘 반영한다고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여기서 모든 데이터에서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상호명이 </a:t>
            </a:r>
            <a:r>
              <a:rPr lang="ko-KR" altLang="en-US" dirty="0" err="1"/>
              <a:t>이디야를</a:t>
            </a:r>
            <a:r>
              <a:rPr lang="ko-KR" altLang="en-US" dirty="0"/>
              <a:t> 포함하고 있는 점포를 엑셀의 고급 필터 기능으로 골라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모든 지역에 있는 </a:t>
            </a:r>
            <a:r>
              <a:rPr lang="ko-KR" altLang="en-US" dirty="0" err="1"/>
              <a:t>이디야매점을</a:t>
            </a:r>
            <a:r>
              <a:rPr lang="ko-KR" altLang="en-US" dirty="0"/>
              <a:t> 종합한 파일로 분석했습니다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94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이디야는</a:t>
            </a:r>
            <a:r>
              <a:rPr lang="ko-KR" altLang="en-US" dirty="0"/>
              <a:t> </a:t>
            </a:r>
            <a:r>
              <a:rPr lang="ko-KR" altLang="en-US" dirty="0" err="1"/>
              <a:t>매장찾기를</a:t>
            </a:r>
            <a:r>
              <a:rPr lang="ko-KR" altLang="en-US" dirty="0"/>
              <a:t> 할 때 지역별로 </a:t>
            </a:r>
            <a:r>
              <a:rPr lang="ko-KR" altLang="en-US" dirty="0" err="1"/>
              <a:t>보여준다거나</a:t>
            </a:r>
            <a:r>
              <a:rPr lang="ko-KR" altLang="en-US" dirty="0"/>
              <a:t> 특정한 규칙이 없어</a:t>
            </a:r>
            <a:endParaRPr lang="en-US" altLang="ko-KR" dirty="0"/>
          </a:p>
          <a:p>
            <a:r>
              <a:rPr lang="ko-KR" altLang="en-US" dirty="0"/>
              <a:t>크롤링하기 애매했습니다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소상공인진흥공단이 </a:t>
            </a:r>
            <a:r>
              <a:rPr lang="ko-KR" altLang="en-US" dirty="0" err="1"/>
              <a:t>데이터포털에</a:t>
            </a:r>
            <a:r>
              <a:rPr lang="ko-KR" altLang="en-US" dirty="0"/>
              <a:t> </a:t>
            </a:r>
            <a:r>
              <a:rPr lang="ko-KR" altLang="en-US" dirty="0" err="1"/>
              <a:t>올려둔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자료를 이용했습니다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월에 수정이 이루어져서 비교적 최신상황을 잘 반영한다고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여기서 모든 데이터에서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상호명이 </a:t>
            </a:r>
            <a:r>
              <a:rPr lang="ko-KR" altLang="en-US" dirty="0" err="1"/>
              <a:t>이디야를</a:t>
            </a:r>
            <a:r>
              <a:rPr lang="ko-KR" altLang="en-US" dirty="0"/>
              <a:t> 포함하고 있는 점포를 엑셀의 고급 필터 기능으로 골라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모든 지역에 있는 </a:t>
            </a:r>
            <a:r>
              <a:rPr lang="ko-KR" altLang="en-US" dirty="0" err="1"/>
              <a:t>이디야매점을</a:t>
            </a:r>
            <a:r>
              <a:rPr lang="ko-KR" altLang="en-US" dirty="0"/>
              <a:t> 종합한 파일로 분석했습니다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57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이디야는</a:t>
            </a:r>
            <a:r>
              <a:rPr lang="ko-KR" altLang="en-US" dirty="0"/>
              <a:t> </a:t>
            </a:r>
            <a:r>
              <a:rPr lang="ko-KR" altLang="en-US" dirty="0" err="1"/>
              <a:t>매장찾기를</a:t>
            </a:r>
            <a:r>
              <a:rPr lang="ko-KR" altLang="en-US" dirty="0"/>
              <a:t> 할 때 지역별로 </a:t>
            </a:r>
            <a:r>
              <a:rPr lang="ko-KR" altLang="en-US" dirty="0" err="1"/>
              <a:t>보여준다거나</a:t>
            </a:r>
            <a:r>
              <a:rPr lang="ko-KR" altLang="en-US" dirty="0"/>
              <a:t> 특정한 규칙이 없어</a:t>
            </a:r>
            <a:endParaRPr lang="en-US" altLang="ko-KR" dirty="0"/>
          </a:p>
          <a:p>
            <a:r>
              <a:rPr lang="ko-KR" altLang="en-US" dirty="0"/>
              <a:t>크롤링하기 애매했습니다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소상공인진흥공단이 </a:t>
            </a:r>
            <a:r>
              <a:rPr lang="ko-KR" altLang="en-US" dirty="0" err="1"/>
              <a:t>데이터포털에</a:t>
            </a:r>
            <a:r>
              <a:rPr lang="ko-KR" altLang="en-US" dirty="0"/>
              <a:t> </a:t>
            </a:r>
            <a:r>
              <a:rPr lang="ko-KR" altLang="en-US" dirty="0" err="1"/>
              <a:t>올려둔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자료를 이용했습니다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월에 수정이 이루어져서 비교적 최신상황을 잘 반영한다고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여기서 모든 데이터에서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상호명이 </a:t>
            </a:r>
            <a:r>
              <a:rPr lang="ko-KR" altLang="en-US" dirty="0" err="1"/>
              <a:t>이디야를</a:t>
            </a:r>
            <a:r>
              <a:rPr lang="ko-KR" altLang="en-US" dirty="0"/>
              <a:t> 포함하고 있는 점포를 엑셀의 고급 필터 기능으로 골라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모든 지역에 있는 </a:t>
            </a:r>
            <a:r>
              <a:rPr lang="ko-KR" altLang="en-US" dirty="0" err="1"/>
              <a:t>이디야매점을</a:t>
            </a:r>
            <a:r>
              <a:rPr lang="ko-KR" altLang="en-US" dirty="0"/>
              <a:t> 종합한 파일로 분석했습니다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20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18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8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모아둔 데이터에서 이상치나 </a:t>
            </a:r>
            <a:r>
              <a:rPr lang="ko-KR" altLang="en-US" dirty="0" err="1"/>
              <a:t>결측치를</a:t>
            </a:r>
            <a:r>
              <a:rPr lang="ko-KR" altLang="en-US" dirty="0"/>
              <a:t> 파악해보았습니다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육안으로 확인하기 위해 </a:t>
            </a:r>
            <a:r>
              <a:rPr lang="ko-KR" altLang="en-US" dirty="0" err="1"/>
              <a:t>산점도로</a:t>
            </a:r>
            <a:r>
              <a:rPr lang="ko-KR" altLang="en-US" dirty="0"/>
              <a:t> 그려보니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공원이 제주도 저 멀리</a:t>
            </a:r>
            <a:r>
              <a:rPr lang="en-US" altLang="ko-KR" dirty="0"/>
              <a:t>, </a:t>
            </a:r>
            <a:r>
              <a:rPr lang="ko-KR" altLang="en-US" dirty="0"/>
              <a:t>동해 저 멀리 표기가 되어있었습니다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그 데이터가 가리키는 장소를 구글로 표현해봤는데</a:t>
            </a:r>
            <a:r>
              <a:rPr lang="en-US" altLang="ko-KR" dirty="0"/>
              <a:t>,,,</a:t>
            </a:r>
          </a:p>
          <a:p>
            <a:r>
              <a:rPr lang="ko-KR" altLang="en-US" dirty="0"/>
              <a:t>동중국해가 나왔고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일본 </a:t>
            </a:r>
            <a:r>
              <a:rPr lang="ko-KR" altLang="en-US" dirty="0" err="1"/>
              <a:t>어딘가가</a:t>
            </a:r>
            <a:r>
              <a:rPr lang="ko-KR" altLang="en-US" dirty="0"/>
              <a:t> 나왔습니다</a:t>
            </a:r>
            <a:r>
              <a:rPr lang="en-US" altLang="ko-KR" dirty="0"/>
              <a:t>. </a:t>
            </a:r>
            <a:r>
              <a:rPr lang="ko-KR" altLang="en-US" dirty="0"/>
              <a:t>이런 것은 확실히 </a:t>
            </a:r>
            <a:r>
              <a:rPr lang="ko-KR" altLang="en-US" dirty="0" err="1"/>
              <a:t>이상치이기</a:t>
            </a:r>
            <a:r>
              <a:rPr lang="ko-KR" altLang="en-US" dirty="0"/>
              <a:t> 때문에 제외했습니다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육안으로 이상치를 확인했는데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IQR</a:t>
            </a:r>
            <a:r>
              <a:rPr lang="ko-KR" altLang="en-US" dirty="0"/>
              <a:t>로 하는 것은 더 정확하지 않을까 실험해봤습니다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2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커피는 교류의 메타포로 작용하고있으며</a:t>
            </a:r>
            <a:r>
              <a:rPr lang="en-US" altLang="ko-KR" dirty="0"/>
              <a:t>, </a:t>
            </a:r>
            <a:r>
              <a:rPr lang="ko-KR" altLang="en-US" dirty="0"/>
              <a:t>소통의 의미를 넘어 일상으로 스며들게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485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IQR</a:t>
            </a:r>
            <a:r>
              <a:rPr lang="ko-KR" altLang="en-US" dirty="0"/>
              <a:t>은 </a:t>
            </a:r>
            <a:r>
              <a:rPr lang="en-US" altLang="ko-KR" dirty="0"/>
              <a:t>(3</a:t>
            </a:r>
            <a:r>
              <a:rPr lang="ko-KR" altLang="en-US" dirty="0"/>
              <a:t>사분위수 </a:t>
            </a:r>
            <a:r>
              <a:rPr lang="en-US" altLang="ko-KR" dirty="0"/>
              <a:t>– 1</a:t>
            </a:r>
            <a:r>
              <a:rPr lang="ko-KR" altLang="en-US" dirty="0" err="1"/>
              <a:t>사분위</a:t>
            </a:r>
            <a:r>
              <a:rPr lang="en-US" altLang="ko-KR" dirty="0"/>
              <a:t>)</a:t>
            </a:r>
            <a:r>
              <a:rPr lang="ko-KR" altLang="en-US" dirty="0"/>
              <a:t>수인만큼 보통 </a:t>
            </a:r>
            <a:r>
              <a:rPr lang="en-US" altLang="ko-KR" dirty="0"/>
              <a:t>1.5</a:t>
            </a:r>
            <a:r>
              <a:rPr lang="ko-KR" altLang="en-US" dirty="0"/>
              <a:t>거리를 많이 사용하는 것으로 알고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지도데이터에선 </a:t>
            </a:r>
            <a:r>
              <a:rPr lang="en-US" altLang="ko-KR" dirty="0" err="1"/>
              <a:t>IQR</a:t>
            </a:r>
            <a:r>
              <a:rPr lang="ko-KR" altLang="en-US" dirty="0"/>
              <a:t>을 </a:t>
            </a:r>
            <a:r>
              <a:rPr lang="en-US" altLang="ko-KR" dirty="0"/>
              <a:t>“3”</a:t>
            </a:r>
            <a:r>
              <a:rPr lang="ko-KR" altLang="en-US" dirty="0"/>
              <a:t>으로 잡아도 이상치가 아닌 정상데이터임을 위 사진으로 봐도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경도는 데이터 분포가 특정한 분포를 따르지 않고</a:t>
            </a:r>
            <a:r>
              <a:rPr lang="en-US" altLang="ko-KR" dirty="0"/>
              <a:t>, </a:t>
            </a:r>
            <a:r>
              <a:rPr lang="ko-KR" altLang="en-US" dirty="0"/>
              <a:t>각 나라별 지형을 </a:t>
            </a:r>
            <a:r>
              <a:rPr lang="ko-KR" altLang="en-US" dirty="0" err="1"/>
              <a:t>따르기</a:t>
            </a:r>
            <a:r>
              <a:rPr lang="ko-KR" altLang="en-US" dirty="0"/>
              <a:t> 때문에 비롯된 </a:t>
            </a:r>
            <a:r>
              <a:rPr lang="ko-KR" altLang="en-US" dirty="0" err="1"/>
              <a:t>착오였던것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IQR</a:t>
            </a:r>
            <a:r>
              <a:rPr lang="ko-KR" altLang="en-US" dirty="0"/>
              <a:t>로 이상치를 파악하는 방법은 기각하기로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19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매장 정보 중에서 매장의 유형과 서비스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및 시설에 대한 옵션 정보 데이터를 직접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딕셔너리를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 후 매칭하여 크롤링하였습니다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선물하기와 인스타그램의 데이터 시각화 작업에서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count_word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함수에서 각 단어의 빈도수를 체크하고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make_colors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통해 다양한 랜덤 색상을 뽑아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make_word_cloud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워드 클라우드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이미지를 추출하였습니다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3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8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커피를 마시기 위해 가는 수 많은 브랜드 카페 중에서 사람들이 가장 많이 떠올리는 것은 바로 스타벅스라고 생각하여 이 주제를 선정하게 되었는데요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프로젝트를 통해 사람들이 정말 스타벅스를 선호하는지</a:t>
            </a:r>
            <a:r>
              <a:rPr lang="en-US" altLang="ko-KR" dirty="0"/>
              <a:t>, </a:t>
            </a:r>
            <a:r>
              <a:rPr lang="ko-KR" altLang="en-US" dirty="0"/>
              <a:t>그렇다면 왜 가장 선호하는지를 분석하게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8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우리나라 사람들이 카페에 가는 이유에 대해서 먼저 알아보았는데요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카페는 작업과 소통</a:t>
            </a:r>
            <a:r>
              <a:rPr lang="en-US" altLang="ko-KR" dirty="0"/>
              <a:t>, </a:t>
            </a:r>
            <a:r>
              <a:rPr lang="ko-KR" altLang="en-US" dirty="0"/>
              <a:t>휴식</a:t>
            </a:r>
            <a:r>
              <a:rPr lang="en-US" altLang="ko-KR" dirty="0"/>
              <a:t>, </a:t>
            </a:r>
            <a:r>
              <a:rPr lang="ko-KR" altLang="en-US" dirty="0"/>
              <a:t>만남의 공간의 여러 가지 역할을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그런 같은 역할을 하는 공간 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카페를 선호하는 이유로는 </a:t>
            </a:r>
            <a:r>
              <a:rPr lang="en-US" altLang="ko-KR" dirty="0"/>
              <a:t>5000</a:t>
            </a:r>
            <a:r>
              <a:rPr lang="ko-KR" altLang="en-US" dirty="0"/>
              <a:t>원으로 무료 와이파이</a:t>
            </a:r>
            <a:r>
              <a:rPr lang="en-US" altLang="ko-KR" dirty="0"/>
              <a:t>,</a:t>
            </a:r>
            <a:r>
              <a:rPr lang="ko-KR" altLang="en-US" dirty="0"/>
              <a:t> 화장실 등을 이용할 수 있는 가성비 좋은 휴게 공간이기 때문입니다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52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스타벅스</a:t>
            </a:r>
            <a:r>
              <a:rPr lang="en-US" altLang="ko-KR" dirty="0"/>
              <a:t>, </a:t>
            </a:r>
            <a:r>
              <a:rPr lang="ko-KR" altLang="en-US" dirty="0" err="1"/>
              <a:t>이디야와</a:t>
            </a:r>
            <a:r>
              <a:rPr lang="ko-KR" altLang="en-US" dirty="0"/>
              <a:t> 더불어 휴게시설의 대표인 공원과 비교해보겠습니다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지도 아래에 아이콘 클릭하면 링크 이동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무료 휴게 공간인 공원은 외국에 비해 적은 것을 고려하여 함께 비교하게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데이터의 위치를 </a:t>
            </a:r>
            <a:r>
              <a:rPr lang="ko-KR" altLang="en-US" dirty="0" err="1"/>
              <a:t>군집분석하여</a:t>
            </a:r>
            <a:r>
              <a:rPr lang="ko-KR" altLang="en-US" dirty="0"/>
              <a:t> 마우스</a:t>
            </a:r>
            <a:r>
              <a:rPr lang="en-US" altLang="ko-KR" dirty="0"/>
              <a:t>-</a:t>
            </a:r>
            <a:r>
              <a:rPr lang="ko-KR" altLang="en-US" dirty="0"/>
              <a:t>인터랙티브 객체로 표현한 지도입니다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</a:t>
            </a:r>
            <a:r>
              <a:rPr lang="en-US" altLang="ko-KR" dirty="0"/>
              <a:t>Python</a:t>
            </a:r>
            <a:r>
              <a:rPr lang="ko-KR" altLang="en-US" dirty="0"/>
              <a:t>으로 작성하고 있었으나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메모리를 많이 잡아먹고</a:t>
            </a:r>
            <a:r>
              <a:rPr lang="en-US" altLang="ko-KR" dirty="0"/>
              <a:t>-</a:t>
            </a:r>
            <a:r>
              <a:rPr lang="ko-KR" altLang="en-US" dirty="0" err="1"/>
              <a:t>랙이</a:t>
            </a:r>
            <a:r>
              <a:rPr lang="ko-KR" altLang="en-US" dirty="0"/>
              <a:t> 심하게 걸려서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로 대신 작성했는데 그나마 속도도 괜찮았습니다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4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우리나라의 커피 선호도와 실제 매출을 알아보기 전</a:t>
            </a:r>
            <a:r>
              <a:rPr lang="en-US" altLang="ko-KR" dirty="0"/>
              <a:t>, </a:t>
            </a:r>
            <a:r>
              <a:rPr lang="ko-KR" altLang="en-US" dirty="0"/>
              <a:t>기사를  통해 우리나라의 성인 </a:t>
            </a:r>
            <a:r>
              <a:rPr lang="en-US" altLang="ko-KR" dirty="0"/>
              <a:t>1</a:t>
            </a:r>
            <a:r>
              <a:rPr lang="ko-KR" altLang="en-US" dirty="0"/>
              <a:t>인당 커피 소비량은 연간 </a:t>
            </a:r>
            <a:r>
              <a:rPr lang="en-US" altLang="ko-KR" dirty="0"/>
              <a:t>353</a:t>
            </a:r>
            <a:r>
              <a:rPr lang="ko-KR" altLang="en-US" dirty="0"/>
              <a:t>잔이며</a:t>
            </a:r>
            <a:endParaRPr lang="en-US" altLang="ko-KR" dirty="0"/>
          </a:p>
          <a:p>
            <a:r>
              <a:rPr lang="ko-KR" altLang="en-US" dirty="0"/>
              <a:t>세계 평균 </a:t>
            </a:r>
            <a:r>
              <a:rPr lang="en-US" altLang="ko-KR" dirty="0"/>
              <a:t>132</a:t>
            </a:r>
            <a:r>
              <a:rPr lang="ko-KR" altLang="en-US" dirty="0"/>
              <a:t>잔의 수치에 </a:t>
            </a:r>
            <a:r>
              <a:rPr lang="en-US" altLang="ko-KR" dirty="0"/>
              <a:t>2.67</a:t>
            </a:r>
            <a:r>
              <a:rPr lang="ko-KR" altLang="en-US" dirty="0"/>
              <a:t>배에 달하는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실제 우리나라는 많은 양의 커피를 소비하고 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88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커피를 마시기 위한 수많은 </a:t>
            </a:r>
            <a:r>
              <a:rPr lang="ko-KR" altLang="en-US" dirty="0" err="1"/>
              <a:t>카페중</a:t>
            </a:r>
            <a:r>
              <a:rPr lang="ko-KR" altLang="en-US" dirty="0"/>
              <a:t> 스타벅스를 선호하는 이유를 알아보기 위하여</a:t>
            </a:r>
            <a:endParaRPr lang="en-US" altLang="ko-KR" dirty="0"/>
          </a:p>
          <a:p>
            <a:r>
              <a:rPr lang="ko-KR" altLang="en-US" dirty="0"/>
              <a:t>스타벅스와 </a:t>
            </a:r>
            <a:r>
              <a:rPr lang="ko-KR" altLang="en-US" dirty="0" err="1"/>
              <a:t>투썸</a:t>
            </a:r>
            <a:r>
              <a:rPr lang="ko-KR" altLang="en-US" dirty="0"/>
              <a:t> </a:t>
            </a:r>
            <a:r>
              <a:rPr lang="ko-KR" altLang="en-US" dirty="0" err="1"/>
              <a:t>플레이스</a:t>
            </a:r>
            <a:r>
              <a:rPr lang="ko-KR" altLang="en-US" dirty="0"/>
              <a:t> </a:t>
            </a:r>
            <a:r>
              <a:rPr lang="ko-KR" altLang="en-US" dirty="0" err="1"/>
              <a:t>커피빈</a:t>
            </a:r>
            <a:r>
              <a:rPr lang="ko-KR" altLang="en-US" dirty="0"/>
              <a:t> 커피 종류를 크롤링하여 알아 보았는데요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스타벅스가 총 </a:t>
            </a:r>
            <a:r>
              <a:rPr lang="en-US" altLang="ko-KR" dirty="0"/>
              <a:t>143</a:t>
            </a:r>
            <a:r>
              <a:rPr lang="ko-KR" altLang="en-US" dirty="0"/>
              <a:t>가지로 가장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스타벅스는 비공식적으로 본인만의 레시피로 음료를 주문할 수 있는 장점이 있어 선호도가 높은 것으로 판단하였습니다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548C4-27A4-409D-AA86-FDFE16C44A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5763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87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8BCF4B-5067-4F07-B9D2-51E1BF7500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99896" cy="5199186"/>
          </a:xfrm>
          <a:custGeom>
            <a:avLst/>
            <a:gdLst>
              <a:gd name="connsiteX0" fmla="*/ 826476 w 4999896"/>
              <a:gd name="connsiteY0" fmla="*/ 0 h 5199186"/>
              <a:gd name="connsiteX1" fmla="*/ 2924910 w 4999896"/>
              <a:gd name="connsiteY1" fmla="*/ 0 h 5199186"/>
              <a:gd name="connsiteX2" fmla="*/ 4999896 w 4999896"/>
              <a:gd name="connsiteY2" fmla="*/ 2074985 h 5199186"/>
              <a:gd name="connsiteX3" fmla="*/ 1875693 w 4999896"/>
              <a:gd name="connsiteY3" fmla="*/ 5199186 h 5199186"/>
              <a:gd name="connsiteX4" fmla="*/ 0 w 4999896"/>
              <a:gd name="connsiteY4" fmla="*/ 3323494 h 5199186"/>
              <a:gd name="connsiteX5" fmla="*/ 0 w 4999896"/>
              <a:gd name="connsiteY5" fmla="*/ 826476 h 519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9896" h="5199186">
                <a:moveTo>
                  <a:pt x="826476" y="0"/>
                </a:moveTo>
                <a:lnTo>
                  <a:pt x="2924910" y="0"/>
                </a:lnTo>
                <a:lnTo>
                  <a:pt x="4999896" y="2074985"/>
                </a:lnTo>
                <a:lnTo>
                  <a:pt x="1875693" y="5199186"/>
                </a:lnTo>
                <a:lnTo>
                  <a:pt x="0" y="3323494"/>
                </a:lnTo>
                <a:lnTo>
                  <a:pt x="0" y="8264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" y="0"/>
            <a:ext cx="12191937" cy="4722019"/>
          </a:xfrm>
          <a:prstGeom prst="rect">
            <a:avLst/>
          </a:prstGeom>
        </p:spPr>
        <p:txBody>
          <a:bodyPr/>
          <a:lstStyle>
            <a:lvl1pPr algn="ctr">
              <a:defRPr sz="1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6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74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74" r:id="rId3"/>
    <p:sldLayoutId id="21474836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hyperlink" Target="https://www.starbucks.co.kr/index.do" TargetMode="External"/><Relationship Id="rId18" Type="http://schemas.openxmlformats.org/officeDocument/2006/relationships/hyperlink" Target="https://www.instagram.com/" TargetMode="External"/><Relationship Id="rId3" Type="http://schemas.openxmlformats.org/officeDocument/2006/relationships/hyperlink" Target="http://m.kyeongin.com/view.php?key=20170616010005411" TargetMode="External"/><Relationship Id="rId21" Type="http://schemas.openxmlformats.org/officeDocument/2006/relationships/image" Target="../media/image97.png"/><Relationship Id="rId7" Type="http://schemas.openxmlformats.org/officeDocument/2006/relationships/image" Target="../media/image91.png"/><Relationship Id="rId12" Type="http://schemas.openxmlformats.org/officeDocument/2006/relationships/hyperlink" Target="https://www.data.go.kr/" TargetMode="External"/><Relationship Id="rId17" Type="http://schemas.openxmlformats.org/officeDocument/2006/relationships/hyperlink" Target="https://gift.kakao.com/home" TargetMode="External"/><Relationship Id="rId2" Type="http://schemas.openxmlformats.org/officeDocument/2006/relationships/hyperlink" Target="https://www.donga.com/news/Economy/article/all/20200525/101193554/1" TargetMode="External"/><Relationship Id="rId16" Type="http://schemas.openxmlformats.org/officeDocument/2006/relationships/hyperlink" Target="https://kosis.kr/index/index.do" TargetMode="External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hyperlink" Target="http://dart.fss.or.kr/" TargetMode="External"/><Relationship Id="rId5" Type="http://schemas.openxmlformats.org/officeDocument/2006/relationships/hyperlink" Target="https://www.econovill.com/news/articleView.html?idxno=398380" TargetMode="External"/><Relationship Id="rId15" Type="http://schemas.openxmlformats.org/officeDocument/2006/relationships/hyperlink" Target="https://datatrend.kakao.com/" TargetMode="External"/><Relationship Id="rId10" Type="http://schemas.openxmlformats.org/officeDocument/2006/relationships/image" Target="../media/image94.png"/><Relationship Id="rId19" Type="http://schemas.openxmlformats.org/officeDocument/2006/relationships/image" Target="../media/image95.jpeg"/><Relationship Id="rId4" Type="http://schemas.openxmlformats.org/officeDocument/2006/relationships/hyperlink" Target="https://www.foodbank.co.kr/news/articleView.html?idxno=60210" TargetMode="External"/><Relationship Id="rId9" Type="http://schemas.openxmlformats.org/officeDocument/2006/relationships/image" Target="../media/image93.png"/><Relationship Id="rId14" Type="http://schemas.openxmlformats.org/officeDocument/2006/relationships/hyperlink" Target="https://trends.google.co.kr/trends/?geo=KR" TargetMode="External"/><Relationship Id="rId22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AB0E9F-1827-444E-8EAB-1C3DE889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5"/>
          <a:stretch/>
        </p:blipFill>
        <p:spPr bwMode="auto">
          <a:xfrm>
            <a:off x="1" y="0"/>
            <a:ext cx="12192000" cy="68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627666-F868-4879-974E-E46D575C20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0C5B34-13AB-4AE7-B57E-B97586086EA3}"/>
              </a:ext>
            </a:extLst>
          </p:cNvPr>
          <p:cNvSpPr/>
          <p:nvPr/>
        </p:nvSpPr>
        <p:spPr>
          <a:xfrm>
            <a:off x="2661212" y="-5788"/>
            <a:ext cx="6869577" cy="68695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DE39A-9D7F-47C2-937B-30FE10A31C0D}"/>
              </a:ext>
            </a:extLst>
          </p:cNvPr>
          <p:cNvSpPr/>
          <p:nvPr/>
        </p:nvSpPr>
        <p:spPr>
          <a:xfrm>
            <a:off x="3230256" y="563257"/>
            <a:ext cx="5731486" cy="573148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5F75B-D86D-48EE-A393-DD610DB901CA}"/>
              </a:ext>
            </a:extLst>
          </p:cNvPr>
          <p:cNvSpPr/>
          <p:nvPr/>
        </p:nvSpPr>
        <p:spPr>
          <a:xfrm>
            <a:off x="3742792" y="1075793"/>
            <a:ext cx="4706415" cy="47064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B74B26-3493-45D4-A28F-ACDFB6009EF4}"/>
              </a:ext>
            </a:extLst>
          </p:cNvPr>
          <p:cNvSpPr/>
          <p:nvPr/>
        </p:nvSpPr>
        <p:spPr>
          <a:xfrm>
            <a:off x="4262036" y="1595036"/>
            <a:ext cx="3667928" cy="36679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04FD99-346A-4ADD-9326-83397022B392}"/>
              </a:ext>
            </a:extLst>
          </p:cNvPr>
          <p:cNvSpPr/>
          <p:nvPr/>
        </p:nvSpPr>
        <p:spPr>
          <a:xfrm>
            <a:off x="4964857" y="2549832"/>
            <a:ext cx="2262286" cy="226228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1CA32E-ED68-47B5-AAAD-DBA43E91BBFB}"/>
              </a:ext>
            </a:extLst>
          </p:cNvPr>
          <p:cNvSpPr/>
          <p:nvPr/>
        </p:nvSpPr>
        <p:spPr>
          <a:xfrm>
            <a:off x="440571" y="412599"/>
            <a:ext cx="694944" cy="6949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850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E2208D-45FA-44F8-BCFA-441F3C194F01}"/>
              </a:ext>
            </a:extLst>
          </p:cNvPr>
          <p:cNvSpPr/>
          <p:nvPr/>
        </p:nvSpPr>
        <p:spPr>
          <a:xfrm>
            <a:off x="11056485" y="5750457"/>
            <a:ext cx="694944" cy="6949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850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EAA1686-784A-41D2-A0FD-A921246EBE0D}"/>
              </a:ext>
            </a:extLst>
          </p:cNvPr>
          <p:cNvSpPr/>
          <p:nvPr/>
        </p:nvSpPr>
        <p:spPr>
          <a:xfrm>
            <a:off x="330200" y="660400"/>
            <a:ext cx="9017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E900F6B-8CAD-417B-BD01-554A1EBB81F8}"/>
              </a:ext>
            </a:extLst>
          </p:cNvPr>
          <p:cNvSpPr/>
          <p:nvPr/>
        </p:nvSpPr>
        <p:spPr>
          <a:xfrm>
            <a:off x="10337800" y="5295900"/>
            <a:ext cx="9017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B904A55-37A4-48DC-AB73-A2517672B40E}"/>
              </a:ext>
            </a:extLst>
          </p:cNvPr>
          <p:cNvSpPr/>
          <p:nvPr/>
        </p:nvSpPr>
        <p:spPr>
          <a:xfrm>
            <a:off x="11239500" y="4489629"/>
            <a:ext cx="596900" cy="596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462C1AE6-ECFF-467A-BB96-EC3EC06F863F}"/>
              </a:ext>
            </a:extLst>
          </p:cNvPr>
          <p:cNvSpPr/>
          <p:nvPr/>
        </p:nvSpPr>
        <p:spPr>
          <a:xfrm>
            <a:off x="1485900" y="1562100"/>
            <a:ext cx="596900" cy="596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51BE6469-6BDD-4FE5-AE7B-AD9450245B6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81050" y="1562100"/>
            <a:ext cx="0" cy="52959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1FD45E7B-54F7-4F23-9AEB-333A5F734D1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784350" y="2159000"/>
            <a:ext cx="0" cy="4699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6A5B3EEC-1F0C-4EFB-B19F-F8D0E8AC1FA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784350" y="0"/>
            <a:ext cx="0" cy="15621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BB6B597F-B0AA-4B95-BDDE-89FCB2EEE38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81050" y="0"/>
            <a:ext cx="0" cy="660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6C8867-35F5-49C9-8D26-67C6F662A4F6}"/>
              </a:ext>
            </a:extLst>
          </p:cNvPr>
          <p:cNvSpPr txBox="1"/>
          <p:nvPr/>
        </p:nvSpPr>
        <p:spPr>
          <a:xfrm>
            <a:off x="3589543" y="2613331"/>
            <a:ext cx="50129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ln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스타벅스에</a:t>
            </a:r>
            <a:endParaRPr lang="en-US" sz="6600" b="1" dirty="0">
              <a:ln>
                <a:solidFill>
                  <a:srgbClr val="40404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6600" b="1" dirty="0">
                <a:ln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열광하는 이유</a:t>
            </a:r>
            <a:endParaRPr lang="en-US" sz="6600" b="1" dirty="0">
              <a:ln>
                <a:solidFill>
                  <a:srgbClr val="404040"/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4A7F5FE-9F9C-4F5E-94AC-84F4E6BC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35" y="1727131"/>
            <a:ext cx="465328" cy="661304"/>
          </a:xfrm>
          <a:prstGeom prst="rect">
            <a:avLst/>
          </a:prstGeom>
        </p:spPr>
      </p:pic>
      <p:sp>
        <p:nvSpPr>
          <p:cNvPr id="45" name="부제목 2">
            <a:extLst>
              <a:ext uri="{FF2B5EF4-FFF2-40B4-BE49-F238E27FC236}">
                <a16:creationId xmlns:a16="http://schemas.microsoft.com/office/drawing/2014/main" id="{1DC33EBB-DDF9-412E-BBC6-B9740F4A67F1}"/>
              </a:ext>
            </a:extLst>
          </p:cNvPr>
          <p:cNvSpPr txBox="1">
            <a:spLocks/>
          </p:cNvSpPr>
          <p:nvPr/>
        </p:nvSpPr>
        <p:spPr>
          <a:xfrm>
            <a:off x="2723204" y="5829722"/>
            <a:ext cx="6745593" cy="4232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오합지존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윤영훈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조윤빈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이민지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임경환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77A83-778D-4EF3-B2E4-0877503D10AB}"/>
              </a:ext>
            </a:extLst>
          </p:cNvPr>
          <p:cNvSpPr txBox="1"/>
          <p:nvPr/>
        </p:nvSpPr>
        <p:spPr>
          <a:xfrm>
            <a:off x="4574285" y="6406460"/>
            <a:ext cx="304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 UNIV TEAM PROJECT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5FA1C84-C5FD-4CB9-8250-7D4CFD4B4BC1}"/>
              </a:ext>
            </a:extLst>
          </p:cNvPr>
          <p:cNvSpPr/>
          <p:nvPr/>
        </p:nvSpPr>
        <p:spPr>
          <a:xfrm>
            <a:off x="9641440" y="88648"/>
            <a:ext cx="2439908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기말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473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9FF75-5EB6-4F9E-BDDC-8B1008FD7F98}"/>
              </a:ext>
            </a:extLst>
          </p:cNvPr>
          <p:cNvSpPr txBox="1"/>
          <p:nvPr/>
        </p:nvSpPr>
        <p:spPr>
          <a:xfrm>
            <a:off x="464224" y="1013117"/>
            <a:ext cx="333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스타벅스를 선호하는 이유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E5F357C-03B7-4AE3-862A-6C9BF018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3" y="2224200"/>
            <a:ext cx="5500715" cy="41777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776673-D117-45D4-B9F8-54D725D3A838}"/>
              </a:ext>
            </a:extLst>
          </p:cNvPr>
          <p:cNvSpPr/>
          <p:nvPr/>
        </p:nvSpPr>
        <p:spPr>
          <a:xfrm flipV="1">
            <a:off x="6814977" y="3555445"/>
            <a:ext cx="1414623" cy="130730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0B2066-3A49-49FE-9B93-7AA5CAF54E77}"/>
              </a:ext>
            </a:extLst>
          </p:cNvPr>
          <p:cNvSpPr/>
          <p:nvPr/>
        </p:nvSpPr>
        <p:spPr>
          <a:xfrm flipV="1">
            <a:off x="6798112" y="4784988"/>
            <a:ext cx="3628181" cy="151003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A6D888-B01E-4E92-9397-E8F96F627F06}"/>
              </a:ext>
            </a:extLst>
          </p:cNvPr>
          <p:cNvSpPr/>
          <p:nvPr/>
        </p:nvSpPr>
        <p:spPr>
          <a:xfrm flipV="1">
            <a:off x="9973554" y="4388688"/>
            <a:ext cx="810459" cy="151003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B2C04-A37E-4781-AA53-F2114BBDDE94}"/>
              </a:ext>
            </a:extLst>
          </p:cNvPr>
          <p:cNvSpPr txBox="1"/>
          <p:nvPr/>
        </p:nvSpPr>
        <p:spPr>
          <a:xfrm>
            <a:off x="6715298" y="2474271"/>
            <a:ext cx="50004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투썸플레이스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커피빈의 커피 종류 수의 분석 결과로 스타벅스의 공식 음료의 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차지함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여기에 추가로 비공식적인 본인만의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레시피로 음료를 주문하여 마실 수 있는 장점이 있음</a:t>
            </a:r>
          </a:p>
        </p:txBody>
      </p:sp>
    </p:spTree>
    <p:extLst>
      <p:ext uri="{BB962C8B-B14F-4D97-AF65-F5344CB8AC3E}">
        <p14:creationId xmlns:p14="http://schemas.microsoft.com/office/powerpoint/2010/main" val="301101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454FE0-AC01-4C96-A5DF-B77485224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2" y="2231134"/>
            <a:ext cx="5863071" cy="40658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502324" y="1013117"/>
            <a:ext cx="3576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 코리아 연 매출 현황</a:t>
            </a:r>
          </a:p>
          <a:p>
            <a:pPr algn="ctr"/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B162E0-0151-4A1B-B751-D7359D06B2B5}"/>
              </a:ext>
            </a:extLst>
          </p:cNvPr>
          <p:cNvSpPr/>
          <p:nvPr/>
        </p:nvSpPr>
        <p:spPr>
          <a:xfrm flipV="1">
            <a:off x="7072152" y="3145870"/>
            <a:ext cx="3925815" cy="151003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E401C1-52AB-4D72-A652-06F4A2E2013E}"/>
              </a:ext>
            </a:extLst>
          </p:cNvPr>
          <p:cNvSpPr/>
          <p:nvPr/>
        </p:nvSpPr>
        <p:spPr>
          <a:xfrm flipV="1">
            <a:off x="9506357" y="3561128"/>
            <a:ext cx="1156050" cy="151003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BA4ED2-6EE7-40B0-8C30-7D4A568624A1}"/>
              </a:ext>
            </a:extLst>
          </p:cNvPr>
          <p:cNvSpPr/>
          <p:nvPr/>
        </p:nvSpPr>
        <p:spPr>
          <a:xfrm flipV="1">
            <a:off x="7955791" y="5192789"/>
            <a:ext cx="2312334" cy="151002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5BBAC-F3D1-452A-A2C8-5CA0E48CDFF0}"/>
              </a:ext>
            </a:extLst>
          </p:cNvPr>
          <p:cNvSpPr/>
          <p:nvPr/>
        </p:nvSpPr>
        <p:spPr>
          <a:xfrm flipV="1">
            <a:off x="7059768" y="5608047"/>
            <a:ext cx="4676430" cy="151002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D64C6-8980-4DE3-89E1-8DFF0006CBBD}"/>
              </a:ext>
            </a:extLst>
          </p:cNvPr>
          <p:cNvSpPr txBox="1"/>
          <p:nvPr/>
        </p:nvSpPr>
        <p:spPr>
          <a:xfrm>
            <a:off x="6972473" y="2474271"/>
            <a:ext cx="4927427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연매출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시대 앞으로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스타벅스의 매출은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8,696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억원으로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5224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 보다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22.8%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꾸준한 상승세를 보이고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코로나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대형 악재에도 불구하고 매장 수 확대와 실적 호조를 이어 나가며 커피전문점 첫 매출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시대를 눈앞에 두고 있음</a:t>
            </a:r>
          </a:p>
        </p:txBody>
      </p:sp>
    </p:spTree>
    <p:extLst>
      <p:ext uri="{BB962C8B-B14F-4D97-AF65-F5344CB8AC3E}">
        <p14:creationId xmlns:p14="http://schemas.microsoft.com/office/powerpoint/2010/main" val="298986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F633C0-3119-4CBF-A9B1-95AA5204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" y="2216402"/>
            <a:ext cx="5863071" cy="408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510713" y="1013117"/>
            <a:ext cx="357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커피전문점 별 연 매출액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E48DB-8E0D-4B43-85FE-9F876B35A3FF}"/>
              </a:ext>
            </a:extLst>
          </p:cNvPr>
          <p:cNvSpPr/>
          <p:nvPr/>
        </p:nvSpPr>
        <p:spPr>
          <a:xfrm flipV="1">
            <a:off x="8579958" y="2722234"/>
            <a:ext cx="2837459" cy="155190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74AC2E-5F33-456B-A9DC-328FAD570A16}"/>
              </a:ext>
            </a:extLst>
          </p:cNvPr>
          <p:cNvSpPr/>
          <p:nvPr/>
        </p:nvSpPr>
        <p:spPr>
          <a:xfrm flipV="1">
            <a:off x="7037782" y="3143081"/>
            <a:ext cx="2911561" cy="155190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EA53D-8555-43FC-AE96-004A8577F19E}"/>
              </a:ext>
            </a:extLst>
          </p:cNvPr>
          <p:cNvSpPr/>
          <p:nvPr/>
        </p:nvSpPr>
        <p:spPr>
          <a:xfrm flipV="1">
            <a:off x="7046171" y="4771943"/>
            <a:ext cx="2760560" cy="155190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D64C6-8980-4DE3-89E1-8DFF0006CBBD}"/>
              </a:ext>
            </a:extLst>
          </p:cNvPr>
          <p:cNvSpPr txBox="1"/>
          <p:nvPr/>
        </p:nvSpPr>
        <p:spPr>
          <a:xfrm>
            <a:off x="6972473" y="2474271"/>
            <a:ext cx="4927427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매출은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‘톱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5’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매출 합보다 많은 수치를 보이며 부동의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자리를 차지함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평판 또한 스타벅스가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위를 하며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투썸플레이스와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큰 격차를 내며 프랜차이즈 커피전문점에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위를 굳건히 하고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38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510714" y="1013117"/>
            <a:ext cx="328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스타벅스가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많은 도시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7D8D73B5-AD69-47F9-AE3D-938C7F8F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4" y="1851366"/>
            <a:ext cx="3382140" cy="4599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3418C4-9C48-4910-A8F1-7191062E6C7A}"/>
              </a:ext>
            </a:extLst>
          </p:cNvPr>
          <p:cNvSpPr txBox="1"/>
          <p:nvPr/>
        </p:nvSpPr>
        <p:spPr>
          <a:xfrm>
            <a:off x="4090081" y="2742962"/>
            <a:ext cx="3670076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스타벅스가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많은 도시는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상하이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??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런던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???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같음 기호 18">
            <a:extLst>
              <a:ext uri="{FF2B5EF4-FFF2-40B4-BE49-F238E27FC236}">
                <a16:creationId xmlns:a16="http://schemas.microsoft.com/office/drawing/2014/main" id="{D08C2A66-C44D-4DF1-9779-FF8E4218DC77}"/>
              </a:ext>
            </a:extLst>
          </p:cNvPr>
          <p:cNvSpPr/>
          <p:nvPr/>
        </p:nvSpPr>
        <p:spPr>
          <a:xfrm>
            <a:off x="7720780" y="2952278"/>
            <a:ext cx="613223" cy="510919"/>
          </a:xfrm>
          <a:prstGeom prst="mathEqual">
            <a:avLst>
              <a:gd name="adj1" fmla="val 23520"/>
              <a:gd name="adj2" fmla="val 147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TREND SEOUL, 서울의 의미 | Consumer Trend Lab">
            <a:extLst>
              <a:ext uri="{FF2B5EF4-FFF2-40B4-BE49-F238E27FC236}">
                <a16:creationId xmlns:a16="http://schemas.microsoft.com/office/drawing/2014/main" id="{140D7CAA-3D17-465A-AFDB-57CB5257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060" y="2195115"/>
            <a:ext cx="3200329" cy="18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E0222A-13BD-47D0-91EA-138A88471FC4}"/>
              </a:ext>
            </a:extLst>
          </p:cNvPr>
          <p:cNvSpPr txBox="1"/>
          <p:nvPr/>
        </p:nvSpPr>
        <p:spPr>
          <a:xfrm>
            <a:off x="9320678" y="4004825"/>
            <a:ext cx="171684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대한민국의 서울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11C0F-FE58-4938-B5AA-0AA0D01BA68C}"/>
              </a:ext>
            </a:extLst>
          </p:cNvPr>
          <p:cNvSpPr/>
          <p:nvPr/>
        </p:nvSpPr>
        <p:spPr>
          <a:xfrm>
            <a:off x="4822164" y="5028939"/>
            <a:ext cx="6840427" cy="747559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기준으로 현재 서울에만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매장이 있음</a:t>
            </a:r>
          </a:p>
        </p:txBody>
      </p:sp>
    </p:spTree>
    <p:extLst>
      <p:ext uri="{BB962C8B-B14F-4D97-AF65-F5344CB8AC3E}">
        <p14:creationId xmlns:p14="http://schemas.microsoft.com/office/powerpoint/2010/main" val="37722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DAC18B6F-6741-448C-BB49-07E2FDDF4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 r="11222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D09E746-D680-42D9-BC25-C25DC1BC9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r="8993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kern="1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뉴욕 </a:t>
            </a:r>
            <a:r>
              <a:rPr lang="en-US" altLang="ko-KR" sz="2800" kern="1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vs </a:t>
            </a:r>
            <a:r>
              <a:rPr lang="ko-KR" altLang="en-US" sz="2800" kern="1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서울</a:t>
            </a:r>
            <a:endParaRPr lang="en-US" altLang="ko-KR" sz="2800" kern="12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스타벅스 매장 수 비교</a:t>
            </a:r>
            <a:endParaRPr lang="ko-KR" altLang="en-US" sz="2800" kern="12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1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615489" y="1013117"/>
            <a:ext cx="405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전략을 따라하는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418C4-9C48-4910-A8F1-7191062E6C7A}"/>
              </a:ext>
            </a:extLst>
          </p:cNvPr>
          <p:cNvSpPr txBox="1"/>
          <p:nvPr/>
        </p:nvSpPr>
        <p:spPr>
          <a:xfrm>
            <a:off x="8758594" y="4474592"/>
            <a:ext cx="367007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B91394-3FE8-4BF9-B054-906EC77F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8" y="1628775"/>
            <a:ext cx="7870237" cy="4719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86D41C-8E86-48BA-86D6-5EEDDDC3632F}"/>
              </a:ext>
            </a:extLst>
          </p:cNvPr>
          <p:cNvSpPr txBox="1"/>
          <p:nvPr/>
        </p:nvSpPr>
        <p:spPr>
          <a:xfrm>
            <a:off x="420723" y="6338851"/>
            <a:ext cx="549347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강남구의 스타벅스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초록마커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파란마커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CA61-4DAB-4078-9BDC-EFF21D7A6DFF}"/>
              </a:ext>
            </a:extLst>
          </p:cNvPr>
          <p:cNvSpPr txBox="1"/>
          <p:nvPr/>
        </p:nvSpPr>
        <p:spPr>
          <a:xfrm>
            <a:off x="8539518" y="2612758"/>
            <a:ext cx="3481031" cy="338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매장에 가까운 곳에 입점한다는 것을 파악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커피가 추구하는 스타벅스 옆자리 차지하기 전략의 결과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입지전략은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 브랜드에서 참고하는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 성공사례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A8439F-8015-49E8-8AEE-9BCEC600E6D9}"/>
              </a:ext>
            </a:extLst>
          </p:cNvPr>
          <p:cNvSpPr/>
          <p:nvPr/>
        </p:nvSpPr>
        <p:spPr>
          <a:xfrm>
            <a:off x="9034818" y="1990724"/>
            <a:ext cx="1109756" cy="315831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내용</a:t>
            </a:r>
          </a:p>
        </p:txBody>
      </p:sp>
    </p:spTree>
    <p:extLst>
      <p:ext uri="{BB962C8B-B14F-4D97-AF65-F5344CB8AC3E}">
        <p14:creationId xmlns:p14="http://schemas.microsoft.com/office/powerpoint/2010/main" val="172280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615490" y="1013117"/>
            <a:ext cx="375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공원의 밀집도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78B810D-F50C-472D-93AE-276B49442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09"/>
          <a:stretch/>
        </p:blipFill>
        <p:spPr>
          <a:xfrm>
            <a:off x="567865" y="1556960"/>
            <a:ext cx="7458642" cy="12856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1985916-BE84-4BF9-B0B0-5BF473D49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8"/>
          <a:stretch/>
        </p:blipFill>
        <p:spPr>
          <a:xfrm>
            <a:off x="3095625" y="2589954"/>
            <a:ext cx="9096375" cy="42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615490" y="1013117"/>
            <a:ext cx="375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공원의 밀집도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D41C-8E86-48BA-86D6-5EEDDDC3632F}"/>
              </a:ext>
            </a:extLst>
          </p:cNvPr>
          <p:cNvSpPr txBox="1"/>
          <p:nvPr/>
        </p:nvSpPr>
        <p:spPr>
          <a:xfrm>
            <a:off x="6950973" y="1234229"/>
            <a:ext cx="4660681" cy="834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공원은 각각 비슷하게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몰려있는가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 3" panose="05040102010807070707" pitchFamily="18" charset="2"/>
              </a:rPr>
              <a:t>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커널밀도추정으로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0F4B77-0517-4B48-B83C-01B7F871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1" y="1648914"/>
            <a:ext cx="5934265" cy="444847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89CACCD-CF44-4E69-B579-9183D45D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823696C-4ADB-495D-937D-1F8F9430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81940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54E128A-0033-424E-8D72-3B3F7244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81940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2C81754-162F-4646-8242-E777916459E4}"/>
              </a:ext>
            </a:extLst>
          </p:cNvPr>
          <p:cNvSpPr/>
          <p:nvPr/>
        </p:nvSpPr>
        <p:spPr>
          <a:xfrm>
            <a:off x="1406744" y="2442686"/>
            <a:ext cx="1081062" cy="308706"/>
          </a:xfrm>
          <a:prstGeom prst="roundRect">
            <a:avLst>
              <a:gd name="adj" fmla="val 11482"/>
            </a:avLst>
          </a:prstGeom>
          <a:solidFill>
            <a:srgbClr val="BFD8C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66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FA14899-3064-4235-9BFA-2F009AFC8FAC}"/>
              </a:ext>
            </a:extLst>
          </p:cNvPr>
          <p:cNvSpPr/>
          <p:nvPr/>
        </p:nvSpPr>
        <p:spPr>
          <a:xfrm>
            <a:off x="5492969" y="2442686"/>
            <a:ext cx="1081062" cy="308706"/>
          </a:xfrm>
          <a:prstGeom prst="roundRect">
            <a:avLst>
              <a:gd name="adj" fmla="val 11482"/>
            </a:avLst>
          </a:prstGeom>
          <a:solidFill>
            <a:srgbClr val="C3CBD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435A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</a:t>
            </a:r>
            <a:endParaRPr lang="ko-KR" altLang="en-US" sz="1600" dirty="0">
              <a:solidFill>
                <a:srgbClr val="435A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69464A0-93A2-4EBB-8BFE-F85D88BDA669}"/>
              </a:ext>
            </a:extLst>
          </p:cNvPr>
          <p:cNvSpPr/>
          <p:nvPr/>
        </p:nvSpPr>
        <p:spPr>
          <a:xfrm>
            <a:off x="9579194" y="2442686"/>
            <a:ext cx="1081062" cy="308706"/>
          </a:xfrm>
          <a:prstGeom prst="roundRect">
            <a:avLst>
              <a:gd name="adj" fmla="val 11482"/>
            </a:avLst>
          </a:prstGeom>
          <a:solidFill>
            <a:srgbClr val="9BCCE2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966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</a:t>
            </a:r>
          </a:p>
        </p:txBody>
      </p:sp>
    </p:spTree>
    <p:extLst>
      <p:ext uri="{BB962C8B-B14F-4D97-AF65-F5344CB8AC3E}">
        <p14:creationId xmlns:p14="http://schemas.microsoft.com/office/powerpoint/2010/main" val="11335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8AD5F-2DCE-4000-83EF-5DD5F68C93D9}"/>
              </a:ext>
            </a:extLst>
          </p:cNvPr>
          <p:cNvSpPr txBox="1"/>
          <p:nvPr/>
        </p:nvSpPr>
        <p:spPr>
          <a:xfrm>
            <a:off x="615490" y="1013117"/>
            <a:ext cx="375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공원의 밀집도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6D41C-8E86-48BA-86D6-5EEDDDC3632F}"/>
              </a:ext>
            </a:extLst>
          </p:cNvPr>
          <p:cNvSpPr txBox="1"/>
          <p:nvPr/>
        </p:nvSpPr>
        <p:spPr>
          <a:xfrm>
            <a:off x="561296" y="2120894"/>
            <a:ext cx="3327181" cy="42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sym typeface="Wingdings 3" panose="05040102010807070707" pitchFamily="18" charset="2"/>
              </a:rPr>
              <a:t>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세 곳을 시각화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353BAA-F795-4E8B-B98A-39AE6437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1" y="1644340"/>
            <a:ext cx="5039428" cy="44773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BB8A971-6203-4A32-80FA-03B362CB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0" y="519534"/>
            <a:ext cx="5990721" cy="60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F9E407-1993-4F83-B64F-CEB8B0D2E8CE}"/>
              </a:ext>
            </a:extLst>
          </p:cNvPr>
          <p:cNvSpPr txBox="1"/>
          <p:nvPr/>
        </p:nvSpPr>
        <p:spPr>
          <a:xfrm>
            <a:off x="615490" y="3429000"/>
            <a:ext cx="39726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빽빽한 밀집지형은 원형이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몰려있음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 장소 모두 비슷하게 몰려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분포라인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비슷함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수도권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등에 밀집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EF6D30-2A97-4385-8599-93B9AB0A9751}"/>
              </a:ext>
            </a:extLst>
          </p:cNvPr>
          <p:cNvSpPr/>
          <p:nvPr/>
        </p:nvSpPr>
        <p:spPr>
          <a:xfrm>
            <a:off x="1115130" y="2885561"/>
            <a:ext cx="1109756" cy="315831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63374-7D41-403A-B121-99F97574FEA1}"/>
              </a:ext>
            </a:extLst>
          </p:cNvPr>
          <p:cNvSpPr/>
          <p:nvPr/>
        </p:nvSpPr>
        <p:spPr>
          <a:xfrm flipV="1">
            <a:off x="667255" y="5752229"/>
            <a:ext cx="4931144" cy="24110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47566E-42ED-436E-BBB2-96453229FB86}"/>
              </a:ext>
            </a:extLst>
          </p:cNvPr>
          <p:cNvCxnSpPr>
            <a:cxnSpLocks/>
          </p:cNvCxnSpPr>
          <p:nvPr/>
        </p:nvCxnSpPr>
        <p:spPr>
          <a:xfrm>
            <a:off x="592076" y="2658024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485636-C123-4764-AC51-B8708D0E7EAE}"/>
              </a:ext>
            </a:extLst>
          </p:cNvPr>
          <p:cNvSpPr txBox="1"/>
          <p:nvPr/>
        </p:nvSpPr>
        <p:spPr>
          <a:xfrm>
            <a:off x="570821" y="5506943"/>
            <a:ext cx="5125129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 대신 카페가 휴게 대용 공간이 될 수 있음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44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8E1CD2-9CAB-4678-B5A6-EBCF88F3E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"/>
          <a:stretch/>
        </p:blipFill>
        <p:spPr>
          <a:xfrm>
            <a:off x="1684819" y="1580877"/>
            <a:ext cx="8822362" cy="5277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586914" y="1013117"/>
            <a:ext cx="3365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행정구역별 분포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CBF7A1-7CBB-4E9D-AF30-33CD25CE8988}"/>
              </a:ext>
            </a:extLst>
          </p:cNvPr>
          <p:cNvSpPr/>
          <p:nvPr/>
        </p:nvSpPr>
        <p:spPr>
          <a:xfrm>
            <a:off x="2939720" y="5844883"/>
            <a:ext cx="6312561" cy="689871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스타벅스는 강남을 중심으로 많이 몰려 있음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89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39A9905-8111-4979-939F-933541D9CA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3" r="18003"/>
          <a:stretch/>
        </p:blipFill>
        <p:spPr>
          <a:xfrm>
            <a:off x="0" y="0"/>
            <a:ext cx="4999896" cy="5199186"/>
          </a:xfr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44A02337-7748-4F2A-9018-7722D244099B}"/>
              </a:ext>
            </a:extLst>
          </p:cNvPr>
          <p:cNvSpPr/>
          <p:nvPr/>
        </p:nvSpPr>
        <p:spPr>
          <a:xfrm>
            <a:off x="1893276" y="2074985"/>
            <a:ext cx="4149969" cy="414996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774700" dist="6223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DB8C46-60E4-4ED2-B0EF-D1FEC1D42384}"/>
              </a:ext>
            </a:extLst>
          </p:cNvPr>
          <p:cNvSpPr/>
          <p:nvPr/>
        </p:nvSpPr>
        <p:spPr>
          <a:xfrm>
            <a:off x="6518800" y="1662868"/>
            <a:ext cx="626351" cy="626351"/>
          </a:xfrm>
          <a:prstGeom prst="ellipse">
            <a:avLst/>
          </a:prstGeom>
          <a:solidFill>
            <a:srgbClr val="CE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1DDCE-2C8A-4625-BF65-7EA167EBCFB9}"/>
              </a:ext>
            </a:extLst>
          </p:cNvPr>
          <p:cNvSpPr txBox="1"/>
          <p:nvPr/>
        </p:nvSpPr>
        <p:spPr>
          <a:xfrm>
            <a:off x="6598577" y="179137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E9458-D87F-4B56-8735-0609C0149BC0}"/>
              </a:ext>
            </a:extLst>
          </p:cNvPr>
          <p:cNvSpPr txBox="1"/>
          <p:nvPr/>
        </p:nvSpPr>
        <p:spPr>
          <a:xfrm>
            <a:off x="7281006" y="1717776"/>
            <a:ext cx="3709996" cy="63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스타벅스에 열광하는 이유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주제 및 선정 배경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EFC05-74F3-4625-9253-B1554EFF03DF}"/>
              </a:ext>
            </a:extLst>
          </p:cNvPr>
          <p:cNvSpPr/>
          <p:nvPr/>
        </p:nvSpPr>
        <p:spPr>
          <a:xfrm>
            <a:off x="6516502" y="2525740"/>
            <a:ext cx="626351" cy="626351"/>
          </a:xfrm>
          <a:prstGeom prst="ellipse">
            <a:avLst/>
          </a:prstGeom>
          <a:solidFill>
            <a:srgbClr val="ABE292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12542-93C1-44FA-BF71-45E32EB4F66D}"/>
              </a:ext>
            </a:extLst>
          </p:cNvPr>
          <p:cNvSpPr txBox="1"/>
          <p:nvPr/>
        </p:nvSpPr>
        <p:spPr>
          <a:xfrm>
            <a:off x="6596279" y="2654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494133-058B-44A0-81FD-0172D7EE669E}"/>
              </a:ext>
            </a:extLst>
          </p:cNvPr>
          <p:cNvSpPr/>
          <p:nvPr/>
        </p:nvSpPr>
        <p:spPr>
          <a:xfrm>
            <a:off x="6516500" y="3388612"/>
            <a:ext cx="626351" cy="626351"/>
          </a:xfrm>
          <a:prstGeom prst="ellipse">
            <a:avLst/>
          </a:prstGeom>
          <a:solidFill>
            <a:srgbClr val="359B1D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AACE4-87EB-4E10-8862-0DC00BE87108}"/>
              </a:ext>
            </a:extLst>
          </p:cNvPr>
          <p:cNvSpPr txBox="1"/>
          <p:nvPr/>
        </p:nvSpPr>
        <p:spPr>
          <a:xfrm>
            <a:off x="6596277" y="3517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3275F2-7F54-40FC-BB2B-2806C3E7FD0B}"/>
              </a:ext>
            </a:extLst>
          </p:cNvPr>
          <p:cNvSpPr/>
          <p:nvPr/>
        </p:nvSpPr>
        <p:spPr>
          <a:xfrm>
            <a:off x="6516498" y="4251484"/>
            <a:ext cx="626351" cy="626351"/>
          </a:xfrm>
          <a:prstGeom prst="ellipse">
            <a:avLst/>
          </a:prstGeom>
          <a:solidFill>
            <a:srgbClr val="41862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3C753-9862-445A-BBC3-2AF327E773D8}"/>
              </a:ext>
            </a:extLst>
          </p:cNvPr>
          <p:cNvSpPr txBox="1"/>
          <p:nvPr/>
        </p:nvSpPr>
        <p:spPr>
          <a:xfrm>
            <a:off x="6596275" y="4379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A73FEBAF-7A14-436C-90FA-AB59D99E6684}"/>
              </a:ext>
            </a:extLst>
          </p:cNvPr>
          <p:cNvSpPr txBox="1">
            <a:spLocks/>
          </p:cNvSpPr>
          <p:nvPr/>
        </p:nvSpPr>
        <p:spPr>
          <a:xfrm>
            <a:off x="9080500" y="764193"/>
            <a:ext cx="2822215" cy="6424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en-US" sz="40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AB303-A5FD-46F0-A13B-9F31BF9E747F}"/>
              </a:ext>
            </a:extLst>
          </p:cNvPr>
          <p:cNvSpPr txBox="1"/>
          <p:nvPr/>
        </p:nvSpPr>
        <p:spPr>
          <a:xfrm>
            <a:off x="2568007" y="3535793"/>
            <a:ext cx="2800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STARBUCKS</a:t>
            </a:r>
          </a:p>
          <a:p>
            <a:pPr algn="ctr"/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 요인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21F7F120-EDFB-4099-B4F7-74EBAAED21F1}"/>
              </a:ext>
            </a:extLst>
          </p:cNvPr>
          <p:cNvGrpSpPr/>
          <p:nvPr/>
        </p:nvGrpSpPr>
        <p:grpSpPr>
          <a:xfrm>
            <a:off x="0" y="6569049"/>
            <a:ext cx="11653982" cy="295564"/>
            <a:chOff x="258618" y="6410036"/>
            <a:chExt cx="11653982" cy="295564"/>
          </a:xfrm>
          <a:gradFill>
            <a:gsLst>
              <a:gs pos="0">
                <a:srgbClr val="004C0C"/>
              </a:gs>
              <a:gs pos="100000">
                <a:schemeClr val="bg2"/>
              </a:gs>
            </a:gsLst>
            <a:lin ang="7800000" scaled="0"/>
          </a:gradFill>
        </p:grpSpPr>
        <p:sp>
          <p:nvSpPr>
            <p:cNvPr id="32" name="Rounded Rectangle 7">
              <a:extLst>
                <a:ext uri="{FF2B5EF4-FFF2-40B4-BE49-F238E27FC236}">
                  <a16:creationId xmlns:a16="http://schemas.microsoft.com/office/drawing/2014/main" id="{0B1A3E8C-881D-4103-8C95-F6826D46FE9E}"/>
                </a:ext>
              </a:extLst>
            </p:cNvPr>
            <p:cNvSpPr/>
            <p:nvPr/>
          </p:nvSpPr>
          <p:spPr>
            <a:xfrm>
              <a:off x="258618" y="6410036"/>
              <a:ext cx="803563" cy="2955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8">
              <a:extLst>
                <a:ext uri="{FF2B5EF4-FFF2-40B4-BE49-F238E27FC236}">
                  <a16:creationId xmlns:a16="http://schemas.microsoft.com/office/drawing/2014/main" id="{F187696E-1771-4A03-A00A-A7C7DA3A0EF0}"/>
                </a:ext>
              </a:extLst>
            </p:cNvPr>
            <p:cNvSpPr/>
            <p:nvPr/>
          </p:nvSpPr>
          <p:spPr>
            <a:xfrm>
              <a:off x="1194723" y="6410036"/>
              <a:ext cx="319117" cy="2955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9">
              <a:extLst>
                <a:ext uri="{FF2B5EF4-FFF2-40B4-BE49-F238E27FC236}">
                  <a16:creationId xmlns:a16="http://schemas.microsoft.com/office/drawing/2014/main" id="{E0FB0120-B0FE-4347-95FA-89FF392AC4D1}"/>
                </a:ext>
              </a:extLst>
            </p:cNvPr>
            <p:cNvSpPr/>
            <p:nvPr/>
          </p:nvSpPr>
          <p:spPr>
            <a:xfrm>
              <a:off x="1646382" y="6410036"/>
              <a:ext cx="10266218" cy="2955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Triangle 3">
            <a:extLst>
              <a:ext uri="{FF2B5EF4-FFF2-40B4-BE49-F238E27FC236}">
                <a16:creationId xmlns:a16="http://schemas.microsoft.com/office/drawing/2014/main" id="{14A3F262-3944-43AC-A812-24015D45535B}"/>
              </a:ext>
            </a:extLst>
          </p:cNvPr>
          <p:cNvSpPr/>
          <p:nvPr/>
        </p:nvSpPr>
        <p:spPr>
          <a:xfrm rot="16200000">
            <a:off x="10472928" y="5151628"/>
            <a:ext cx="1719072" cy="1719072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60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1C380F-C0AF-4413-8AF7-4836322B05B9}"/>
              </a:ext>
            </a:extLst>
          </p:cNvPr>
          <p:cNvSpPr txBox="1"/>
          <p:nvPr/>
        </p:nvSpPr>
        <p:spPr>
          <a:xfrm>
            <a:off x="7281006" y="2652754"/>
            <a:ext cx="370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스타벅스의 입지 전략 분석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C8117-4C27-438C-B5E0-03ACCCA8752A}"/>
              </a:ext>
            </a:extLst>
          </p:cNvPr>
          <p:cNvSpPr txBox="1"/>
          <p:nvPr/>
        </p:nvSpPr>
        <p:spPr>
          <a:xfrm>
            <a:off x="7281006" y="3520855"/>
            <a:ext cx="370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스타벅스의 마케팅 전략 분석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DE3E7F-B7B5-40AC-96E9-86D958AE8DE3}"/>
              </a:ext>
            </a:extLst>
          </p:cNvPr>
          <p:cNvSpPr txBox="1"/>
          <p:nvPr/>
        </p:nvSpPr>
        <p:spPr>
          <a:xfrm>
            <a:off x="7281006" y="4412106"/>
            <a:ext cx="370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데이터 수집 및 분석 과정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4770BDA-31FB-4D1B-B1BE-7C7DADE881BE}"/>
              </a:ext>
            </a:extLst>
          </p:cNvPr>
          <p:cNvSpPr/>
          <p:nvPr/>
        </p:nvSpPr>
        <p:spPr>
          <a:xfrm>
            <a:off x="167810" y="5999716"/>
            <a:ext cx="2439908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기말 프로젝트</a:t>
            </a:r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41923374-B39E-4F24-AB21-957813C6E321}"/>
              </a:ext>
            </a:extLst>
          </p:cNvPr>
          <p:cNvSpPr/>
          <p:nvPr/>
        </p:nvSpPr>
        <p:spPr>
          <a:xfrm>
            <a:off x="6516498" y="5117038"/>
            <a:ext cx="626351" cy="626351"/>
          </a:xfrm>
          <a:prstGeom prst="ellipse">
            <a:avLst/>
          </a:prstGeom>
          <a:solidFill>
            <a:srgbClr val="004C0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A00480-A6AC-4255-923C-0643E55D2123}"/>
              </a:ext>
            </a:extLst>
          </p:cNvPr>
          <p:cNvSpPr txBox="1"/>
          <p:nvPr/>
        </p:nvSpPr>
        <p:spPr>
          <a:xfrm>
            <a:off x="6610701" y="5245547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B9F467-C2A5-4C0F-A885-607BFD3B8A4B}"/>
              </a:ext>
            </a:extLst>
          </p:cNvPr>
          <p:cNvSpPr txBox="1"/>
          <p:nvPr/>
        </p:nvSpPr>
        <p:spPr>
          <a:xfrm>
            <a:off x="7281006" y="5239560"/>
            <a:ext cx="370999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결론 및 기타 사항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프로젝트 핵심 사항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10803020104030203" pitchFamily="2" charset="-79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팀원 역할 분담 및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느낀점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10803020104030203" pitchFamily="2" charset="-79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참고 문헌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02C8CB-DBF5-4D6C-B44D-313384C02E9A}"/>
              </a:ext>
            </a:extLst>
          </p:cNvPr>
          <p:cNvSpPr/>
          <p:nvPr/>
        </p:nvSpPr>
        <p:spPr>
          <a:xfrm>
            <a:off x="10325099" y="559644"/>
            <a:ext cx="13832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78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612E156-2B0D-4924-910F-C3E74B0EA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"/>
          <a:stretch/>
        </p:blipFill>
        <p:spPr>
          <a:xfrm>
            <a:off x="1713394" y="1514202"/>
            <a:ext cx="8765212" cy="534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586915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행정구역별 분포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CBF7A1-7CBB-4E9D-AF30-33CD25CE8988}"/>
              </a:ext>
            </a:extLst>
          </p:cNvPr>
          <p:cNvSpPr/>
          <p:nvPr/>
        </p:nvSpPr>
        <p:spPr>
          <a:xfrm>
            <a:off x="2939720" y="5844883"/>
            <a:ext cx="6312561" cy="689871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이디야는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스타벅스에 비해 더 고르게 분산되어 있음</a:t>
            </a:r>
          </a:p>
        </p:txBody>
      </p:sp>
    </p:spTree>
    <p:extLst>
      <p:ext uri="{BB962C8B-B14F-4D97-AF65-F5344CB8AC3E}">
        <p14:creationId xmlns:p14="http://schemas.microsoft.com/office/powerpoint/2010/main" val="388787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50204E-C12D-4926-8DA2-6BDF281F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00" y="1514202"/>
            <a:ext cx="8771200" cy="534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공원의 행정구역별 분포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CBF7A1-7CBB-4E9D-AF30-33CD25CE8988}"/>
              </a:ext>
            </a:extLst>
          </p:cNvPr>
          <p:cNvSpPr/>
          <p:nvPr/>
        </p:nvSpPr>
        <p:spPr>
          <a:xfrm>
            <a:off x="2939720" y="5844883"/>
            <a:ext cx="6312561" cy="689871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공원은 지방에도 많이 분포되어 있음</a:t>
            </a:r>
          </a:p>
        </p:txBody>
      </p:sp>
    </p:spTree>
    <p:extLst>
      <p:ext uri="{BB962C8B-B14F-4D97-AF65-F5344CB8AC3E}">
        <p14:creationId xmlns:p14="http://schemas.microsoft.com/office/powerpoint/2010/main" val="85647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FB8F68-4335-425D-94E1-CFE8B6CD1FD2}"/>
              </a:ext>
            </a:extLst>
          </p:cNvPr>
          <p:cNvSpPr/>
          <p:nvPr/>
        </p:nvSpPr>
        <p:spPr>
          <a:xfrm flipV="1">
            <a:off x="6153654" y="6512047"/>
            <a:ext cx="1961645" cy="24110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785B0B-43DF-4BF8-BEC4-8B8002E7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92" y="1198320"/>
            <a:ext cx="5563574" cy="41693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F36F32-968E-4BD0-8E0F-822FEAF4A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98" y="1198320"/>
            <a:ext cx="5514746" cy="4169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52F3CA-5D71-46D9-9B72-77EC17E18FDE}"/>
              </a:ext>
            </a:extLst>
          </p:cNvPr>
          <p:cNvSpPr txBox="1"/>
          <p:nvPr/>
        </p:nvSpPr>
        <p:spPr>
          <a:xfrm>
            <a:off x="2968546" y="5531574"/>
            <a:ext cx="71791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구별 매장 수와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인당 평균 급여 소득을 비교해보았을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소득이 높은 강남구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서초구에 많은 점포를 운영하고 있음을 알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스타벅스가 추구하는 고급화 전략에 부합함</a:t>
            </a:r>
          </a:p>
        </p:txBody>
      </p:sp>
    </p:spTree>
    <p:extLst>
      <p:ext uri="{BB962C8B-B14F-4D97-AF65-F5344CB8AC3E}">
        <p14:creationId xmlns:p14="http://schemas.microsoft.com/office/powerpoint/2010/main" val="16008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9F25BF-29D5-42FB-BF71-D34EE0959C03}"/>
              </a:ext>
            </a:extLst>
          </p:cNvPr>
          <p:cNvGrpSpPr/>
          <p:nvPr/>
        </p:nvGrpSpPr>
        <p:grpSpPr>
          <a:xfrm>
            <a:off x="1806836" y="1755529"/>
            <a:ext cx="8578327" cy="602136"/>
            <a:chOff x="1806836" y="1799725"/>
            <a:chExt cx="8578327" cy="6021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343C68-9EA3-4238-824D-1F8C1D1E1895}"/>
                </a:ext>
              </a:extLst>
            </p:cNvPr>
            <p:cNvSpPr/>
            <p:nvPr/>
          </p:nvSpPr>
          <p:spPr>
            <a:xfrm flipV="1">
              <a:off x="3320626" y="2081464"/>
              <a:ext cx="1565699" cy="320397"/>
            </a:xfrm>
            <a:prstGeom prst="rect">
              <a:avLst/>
            </a:prstGeom>
            <a:solidFill>
              <a:srgbClr val="359B1D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24DEFB-67DB-4290-A9E4-AE100E1D0140}"/>
                </a:ext>
              </a:extLst>
            </p:cNvPr>
            <p:cNvSpPr txBox="1"/>
            <p:nvPr/>
          </p:nvSpPr>
          <p:spPr>
            <a:xfrm>
              <a:off x="1806836" y="1799725"/>
              <a:ext cx="8578327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한국은 하루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평균 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만명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이상이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전국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1400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여개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스타벅스 매장을 찾음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3C0000-A885-4397-B16E-A53B7A5A2536}"/>
                </a:ext>
              </a:extLst>
            </p:cNvPr>
            <p:cNvSpPr/>
            <p:nvPr/>
          </p:nvSpPr>
          <p:spPr>
            <a:xfrm flipV="1">
              <a:off x="5702990" y="2081463"/>
              <a:ext cx="1936060" cy="320397"/>
            </a:xfrm>
            <a:prstGeom prst="rect">
              <a:avLst/>
            </a:prstGeom>
            <a:solidFill>
              <a:srgbClr val="359B1D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CCF61A1-E293-48A4-BE59-8892DB6464F7}"/>
              </a:ext>
            </a:extLst>
          </p:cNvPr>
          <p:cNvSpPr txBox="1"/>
          <p:nvPr/>
        </p:nvSpPr>
        <p:spPr>
          <a:xfrm>
            <a:off x="3572126" y="2561494"/>
            <a:ext cx="504774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스타벅스만의 성공 전략은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6" name="Picture 8" descr="스타벅스의 하워드 슐츠, 회장 사임 : 네이버 포스트">
            <a:extLst>
              <a:ext uri="{FF2B5EF4-FFF2-40B4-BE49-F238E27FC236}">
                <a16:creationId xmlns:a16="http://schemas.microsoft.com/office/drawing/2014/main" id="{4B1BAB6A-618E-4F4D-A96D-A2A6F6EA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01" y="3520759"/>
            <a:ext cx="5876799" cy="33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0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7D1937-623D-49B4-B17F-CC88E997A0F8}"/>
              </a:ext>
            </a:extLst>
          </p:cNvPr>
          <p:cNvCxnSpPr>
            <a:cxnSpLocks/>
          </p:cNvCxnSpPr>
          <p:nvPr/>
        </p:nvCxnSpPr>
        <p:spPr>
          <a:xfrm>
            <a:off x="1206500" y="4670425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스타벅스, 고객 이름 부르는 '콜 마이 네임' 서비스 시행">
            <a:extLst>
              <a:ext uri="{FF2B5EF4-FFF2-40B4-BE49-F238E27FC236}">
                <a16:creationId xmlns:a16="http://schemas.microsoft.com/office/drawing/2014/main" id="{8F413EC9-2ECD-441C-B375-076349F7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35" y="1832908"/>
            <a:ext cx="3031042" cy="243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ando hasta conectarse al WiFi de Starbucks es un riesgo de que te usen  para minar critpomonedas">
            <a:extLst>
              <a:ext uri="{FF2B5EF4-FFF2-40B4-BE49-F238E27FC236}">
                <a16:creationId xmlns:a16="http://schemas.microsoft.com/office/drawing/2014/main" id="{5052A95C-9F4C-40EF-ABCC-42D2C5BC2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r="8028"/>
          <a:stretch/>
        </p:blipFill>
        <p:spPr bwMode="auto">
          <a:xfrm>
            <a:off x="1206501" y="1834186"/>
            <a:ext cx="3070225" cy="24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어?..스벅에 콘센트가 없네??..">
            <a:extLst>
              <a:ext uri="{FF2B5EF4-FFF2-40B4-BE49-F238E27FC236}">
                <a16:creationId xmlns:a16="http://schemas.microsoft.com/office/drawing/2014/main" id="{678D62CF-370D-4A5C-AFFA-27EF6998F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59"/>
          <a:stretch/>
        </p:blipFill>
        <p:spPr bwMode="auto">
          <a:xfrm>
            <a:off x="4652383" y="1834186"/>
            <a:ext cx="2986668" cy="243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B908EF-3FF8-4D12-A08B-3ACB921BCE15}"/>
              </a:ext>
            </a:extLst>
          </p:cNvPr>
          <p:cNvSpPr txBox="1"/>
          <p:nvPr/>
        </p:nvSpPr>
        <p:spPr>
          <a:xfrm>
            <a:off x="2037167" y="4993973"/>
            <a:ext cx="8293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단순히 커피를 마시는 공간 뿐만 아니라 고객의 니즈 충족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 전원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무료 와이파이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분명한 타겟층 확보를 위한 마케팅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이름을 불러주는 스타벅스의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콜마이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네임 서비스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2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스타벅스, 내달 종이빨대·우드스틱 시범도입…11월 중 전국 확대 - 중앙일보">
            <a:extLst>
              <a:ext uri="{FF2B5EF4-FFF2-40B4-BE49-F238E27FC236}">
                <a16:creationId xmlns:a16="http://schemas.microsoft.com/office/drawing/2014/main" id="{CE391D6F-3D35-4000-A42F-0D37B8B1E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8"/>
          <a:stretch/>
        </p:blipFill>
        <p:spPr bwMode="auto">
          <a:xfrm>
            <a:off x="7970335" y="1832908"/>
            <a:ext cx="3070225" cy="243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스타벅스 더종로">
            <a:extLst>
              <a:ext uri="{FF2B5EF4-FFF2-40B4-BE49-F238E27FC236}">
                <a16:creationId xmlns:a16="http://schemas.microsoft.com/office/drawing/2014/main" id="{9C9D0887-3FFD-4418-9A2D-324585062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4" t="6449" r="12852" b="7953"/>
          <a:stretch/>
        </p:blipFill>
        <p:spPr bwMode="auto">
          <a:xfrm>
            <a:off x="4661907" y="1852444"/>
            <a:ext cx="2986668" cy="24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스타벅스 '사이렌 오더', 비회원도 서비스 가능!">
            <a:extLst>
              <a:ext uri="{FF2B5EF4-FFF2-40B4-BE49-F238E27FC236}">
                <a16:creationId xmlns:a16="http://schemas.microsoft.com/office/drawing/2014/main" id="{810334AE-1DA8-471C-8238-07E0F7085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2" b="4550"/>
          <a:stretch/>
        </p:blipFill>
        <p:spPr bwMode="auto">
          <a:xfrm>
            <a:off x="1206501" y="1852444"/>
            <a:ext cx="3070225" cy="243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7D1937-623D-49B4-B17F-CC88E997A0F8}"/>
              </a:ext>
            </a:extLst>
          </p:cNvPr>
          <p:cNvCxnSpPr>
            <a:cxnSpLocks/>
          </p:cNvCxnSpPr>
          <p:nvPr/>
        </p:nvCxnSpPr>
        <p:spPr>
          <a:xfrm>
            <a:off x="1206500" y="4670425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B908EF-3FF8-4D12-A08B-3ACB921BCE15}"/>
              </a:ext>
            </a:extLst>
          </p:cNvPr>
          <p:cNvSpPr txBox="1"/>
          <p:nvPr/>
        </p:nvSpPr>
        <p:spPr>
          <a:xfrm>
            <a:off x="2861671" y="4967720"/>
            <a:ext cx="6468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공존하는 라이프 스타일 추구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사이렌 오더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무선랜 서비스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똑같은 매장을 만들지 않는 인테리어 전략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환경보호에 앞장서는 빨대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36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한정판 굿즈에 빠진 스타벅스, 품절 대란 이어갈까">
            <a:extLst>
              <a:ext uri="{FF2B5EF4-FFF2-40B4-BE49-F238E27FC236}">
                <a16:creationId xmlns:a16="http://schemas.microsoft.com/office/drawing/2014/main" id="{DD776126-419A-4C04-BF67-DA678EF6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35" y="1832907"/>
            <a:ext cx="3070224" cy="24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스타벅스코리아가 이달 30일부터 연말까지 2021 스타벅스 플래너 증정 행사를 시작한다. 올해에는 증정 상품에 폴더블 크로스백(맨 왼쪽 두번째, 세번째줄)도 새롭게 추가됐다.">
            <a:extLst>
              <a:ext uri="{FF2B5EF4-FFF2-40B4-BE49-F238E27FC236}">
                <a16:creationId xmlns:a16="http://schemas.microsoft.com/office/drawing/2014/main" id="{469EB510-704B-40AE-97D3-0A21A480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07" y="1852371"/>
            <a:ext cx="2986668" cy="24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스타벅스 굿즈 마케팅, 영리한 전략인가 얄미운 상술인가 - The PR">
            <a:extLst>
              <a:ext uri="{FF2B5EF4-FFF2-40B4-BE49-F238E27FC236}">
                <a16:creationId xmlns:a16="http://schemas.microsoft.com/office/drawing/2014/main" id="{F213662A-A7BD-43D3-B7C1-F2DB57C8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1852372"/>
            <a:ext cx="3070226" cy="24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7D1937-623D-49B4-B17F-CC88E997A0F8}"/>
              </a:ext>
            </a:extLst>
          </p:cNvPr>
          <p:cNvCxnSpPr>
            <a:cxnSpLocks/>
          </p:cNvCxnSpPr>
          <p:nvPr/>
        </p:nvCxnSpPr>
        <p:spPr>
          <a:xfrm>
            <a:off x="1206500" y="4670425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B908EF-3FF8-4D12-A08B-3ACB921BCE15}"/>
              </a:ext>
            </a:extLst>
          </p:cNvPr>
          <p:cNvSpPr txBox="1"/>
          <p:nvPr/>
        </p:nvSpPr>
        <p:spPr>
          <a:xfrm>
            <a:off x="2861671" y="4967720"/>
            <a:ext cx="768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부가적 매출을 높여주는 성공한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럭키백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텀블러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58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한정판 굿즈에 빠진 스타벅스, 품절 대란 이어갈까">
            <a:extLst>
              <a:ext uri="{FF2B5EF4-FFF2-40B4-BE49-F238E27FC236}">
                <a16:creationId xmlns:a16="http://schemas.microsoft.com/office/drawing/2014/main" id="{DD776126-419A-4C04-BF67-DA678EF6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35" y="1832907"/>
            <a:ext cx="3070224" cy="24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스타벅스코리아가 이달 30일부터 연말까지 2021 스타벅스 플래너 증정 행사를 시작한다. 올해에는 증정 상품에 폴더블 크로스백(맨 왼쪽 두번째, 세번째줄)도 새롭게 추가됐다.">
            <a:extLst>
              <a:ext uri="{FF2B5EF4-FFF2-40B4-BE49-F238E27FC236}">
                <a16:creationId xmlns:a16="http://schemas.microsoft.com/office/drawing/2014/main" id="{469EB510-704B-40AE-97D3-0A21A480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07" y="1852371"/>
            <a:ext cx="2986668" cy="24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스타벅스 굿즈 마케팅, 영리한 전략인가 얄미운 상술인가 - The PR">
            <a:extLst>
              <a:ext uri="{FF2B5EF4-FFF2-40B4-BE49-F238E27FC236}">
                <a16:creationId xmlns:a16="http://schemas.microsoft.com/office/drawing/2014/main" id="{F213662A-A7BD-43D3-B7C1-F2DB57C8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1852372"/>
            <a:ext cx="3070226" cy="24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7D1937-623D-49B4-B17F-CC88E997A0F8}"/>
              </a:ext>
            </a:extLst>
          </p:cNvPr>
          <p:cNvCxnSpPr>
            <a:cxnSpLocks/>
          </p:cNvCxnSpPr>
          <p:nvPr/>
        </p:nvCxnSpPr>
        <p:spPr>
          <a:xfrm>
            <a:off x="1206500" y="4670425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B908EF-3FF8-4D12-A08B-3ACB921BCE15}"/>
              </a:ext>
            </a:extLst>
          </p:cNvPr>
          <p:cNvSpPr txBox="1"/>
          <p:nvPr/>
        </p:nvSpPr>
        <p:spPr>
          <a:xfrm>
            <a:off x="2861671" y="4967720"/>
            <a:ext cx="768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부가적 매출을 높여주는 성공한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럭키백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텀블러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A31B4-54FC-415D-A521-C5EF85BA8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258B4196-A7EA-4815-99BA-3FDA8F21F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00" y="1625036"/>
            <a:ext cx="5135799" cy="3711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6DC85E-2C0F-44E3-AB20-18964594B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110" y="1625036"/>
            <a:ext cx="5054077" cy="3711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435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한정판 굿즈에 빠진 스타벅스, 품절 대란 이어갈까">
            <a:extLst>
              <a:ext uri="{FF2B5EF4-FFF2-40B4-BE49-F238E27FC236}">
                <a16:creationId xmlns:a16="http://schemas.microsoft.com/office/drawing/2014/main" id="{DD776126-419A-4C04-BF67-DA678EF6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35" y="1832907"/>
            <a:ext cx="3070224" cy="24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스타벅스코리아가 이달 30일부터 연말까지 2021 스타벅스 플래너 증정 행사를 시작한다. 올해에는 증정 상품에 폴더블 크로스백(맨 왼쪽 두번째, 세번째줄)도 새롭게 추가됐다.">
            <a:extLst>
              <a:ext uri="{FF2B5EF4-FFF2-40B4-BE49-F238E27FC236}">
                <a16:creationId xmlns:a16="http://schemas.microsoft.com/office/drawing/2014/main" id="{469EB510-704B-40AE-97D3-0A21A480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07" y="1852371"/>
            <a:ext cx="2986668" cy="24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스타벅스 굿즈 마케팅, 영리한 전략인가 얄미운 상술인가 - The PR">
            <a:extLst>
              <a:ext uri="{FF2B5EF4-FFF2-40B4-BE49-F238E27FC236}">
                <a16:creationId xmlns:a16="http://schemas.microsoft.com/office/drawing/2014/main" id="{F213662A-A7BD-43D3-B7C1-F2DB57C8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1852372"/>
            <a:ext cx="3070226" cy="24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40" y="1013117"/>
            <a:ext cx="308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스타벅스만의 성공 전략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7D1937-623D-49B4-B17F-CC88E997A0F8}"/>
              </a:ext>
            </a:extLst>
          </p:cNvPr>
          <p:cNvCxnSpPr>
            <a:cxnSpLocks/>
          </p:cNvCxnSpPr>
          <p:nvPr/>
        </p:nvCxnSpPr>
        <p:spPr>
          <a:xfrm>
            <a:off x="1206500" y="4670425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B908EF-3FF8-4D12-A08B-3ACB921BCE15}"/>
              </a:ext>
            </a:extLst>
          </p:cNvPr>
          <p:cNvSpPr txBox="1"/>
          <p:nvPr/>
        </p:nvSpPr>
        <p:spPr>
          <a:xfrm>
            <a:off x="2861671" y="4967720"/>
            <a:ext cx="768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부가적 매출을 높여주는 성공한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럭키백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텀블러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A31B4-54FC-415D-A521-C5EF85BA8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078965-E540-4305-A96F-1E59B12D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" y="1583003"/>
            <a:ext cx="5973457" cy="33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CF7FCF6-F560-41EC-B73E-559E4C63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0114"/>
            <a:ext cx="6030098" cy="3227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D4B6D9-61DF-4B20-AC50-BDF63D1FF3AB}"/>
              </a:ext>
            </a:extLst>
          </p:cNvPr>
          <p:cNvSpPr/>
          <p:nvPr/>
        </p:nvSpPr>
        <p:spPr>
          <a:xfrm>
            <a:off x="2164600" y="4967720"/>
            <a:ext cx="8040184" cy="1380656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구글과 다음의 트렌드 분석 결과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굿즈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나오는 날의 스타벅스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상승</a:t>
            </a:r>
          </a:p>
        </p:txBody>
      </p:sp>
    </p:spTree>
    <p:extLst>
      <p:ext uri="{BB962C8B-B14F-4D97-AF65-F5344CB8AC3E}">
        <p14:creationId xmlns:p14="http://schemas.microsoft.com/office/powerpoint/2010/main" val="424762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39" y="1013117"/>
            <a:ext cx="341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모바일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580DA5-FA31-472D-B527-DBE6D08A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7" y="1742814"/>
            <a:ext cx="6646957" cy="1381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A79C19-BCD5-464B-B239-6A680087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689" y="1636136"/>
            <a:ext cx="4746504" cy="5221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18FD26-F0B6-400C-977A-77CB3E910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40" y="3322061"/>
            <a:ext cx="6505789" cy="32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스타벅스에 열광하는 이유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77276" y="364234"/>
            <a:ext cx="352322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1D17-D858-471B-83D1-05FFE33A53DB}"/>
              </a:ext>
            </a:extLst>
          </p:cNvPr>
          <p:cNvSpPr txBox="1"/>
          <p:nvPr/>
        </p:nvSpPr>
        <p:spPr>
          <a:xfrm>
            <a:off x="426125" y="1013117"/>
            <a:ext cx="25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선정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ACD8C-A75E-481E-A661-85255A85B23A}"/>
              </a:ext>
            </a:extLst>
          </p:cNvPr>
          <p:cNvSpPr txBox="1"/>
          <p:nvPr/>
        </p:nvSpPr>
        <p:spPr>
          <a:xfrm>
            <a:off x="845225" y="4584895"/>
            <a:ext cx="3160455" cy="11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 소주 한잔 하자</a:t>
            </a:r>
            <a:endParaRPr lang="en-US" altLang="ko-KR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 3" panose="05040102010807070707" pitchFamily="18" charset="2"/>
              </a:rPr>
              <a:t>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이야기 나누자</a:t>
            </a:r>
            <a:endParaRPr lang="ko-KR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685D0C-698D-4F1D-BCCD-7F5EFC014B12}"/>
              </a:ext>
            </a:extLst>
          </p:cNvPr>
          <p:cNvGrpSpPr/>
          <p:nvPr/>
        </p:nvGrpSpPr>
        <p:grpSpPr>
          <a:xfrm>
            <a:off x="3089798" y="1881319"/>
            <a:ext cx="6012405" cy="843436"/>
            <a:chOff x="3089797" y="1881319"/>
            <a:chExt cx="6012405" cy="84343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A28600-05D7-4CEA-9A1F-913E45D0557D}"/>
                </a:ext>
              </a:extLst>
            </p:cNvPr>
            <p:cNvSpPr/>
            <p:nvPr/>
          </p:nvSpPr>
          <p:spPr>
            <a:xfrm flipV="1">
              <a:off x="4911300" y="2331102"/>
              <a:ext cx="1565699" cy="320397"/>
            </a:xfrm>
            <a:prstGeom prst="rect">
              <a:avLst/>
            </a:prstGeom>
            <a:solidFill>
              <a:srgbClr val="359B1D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6E0F64-4867-467C-900F-C3CB47B16F60}"/>
                </a:ext>
              </a:extLst>
            </p:cNvPr>
            <p:cNvSpPr txBox="1"/>
            <p:nvPr/>
          </p:nvSpPr>
          <p:spPr>
            <a:xfrm>
              <a:off x="3089797" y="1881319"/>
              <a:ext cx="6012405" cy="843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한국인에게 </a:t>
              </a:r>
              <a:r>
                <a:rPr lang="en-US" altLang="ko-KR" sz="3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3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마시다</a:t>
              </a:r>
              <a:r>
                <a:rPr lang="en-US" altLang="ko-KR" sz="3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＇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대명사는 </a:t>
              </a:r>
              <a:r>
                <a:rPr lang="ko-KR" altLang="en-US" sz="3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술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endParaRPr lang="ko-KR" altLang="en-US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912F10-6922-42F0-AD79-EC341CCD8CEB}"/>
                </a:ext>
              </a:extLst>
            </p:cNvPr>
            <p:cNvSpPr/>
            <p:nvPr/>
          </p:nvSpPr>
          <p:spPr>
            <a:xfrm flipV="1">
              <a:off x="8445526" y="2331102"/>
              <a:ext cx="507136" cy="320397"/>
            </a:xfrm>
            <a:prstGeom prst="rect">
              <a:avLst/>
            </a:prstGeom>
            <a:solidFill>
              <a:srgbClr val="359B1D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896025" y="3976334"/>
            <a:ext cx="1254259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해석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E81743-8C9D-46B9-8563-CC028CC389EB}"/>
              </a:ext>
            </a:extLst>
          </p:cNvPr>
          <p:cNvSpPr txBox="1"/>
          <p:nvPr/>
        </p:nvSpPr>
        <p:spPr>
          <a:xfrm>
            <a:off x="7533752" y="4209446"/>
            <a:ext cx="4025901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교류를 뜻하던 </a:t>
            </a:r>
            <a:r>
              <a:rPr lang="en-US" altLang="ko-KR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4400" dirty="0">
                <a:solidFill>
                  <a:srgbClr val="487F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술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sz="3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 descr="술 마시면 얼굴 빨개지는 김대리, '심장 큰일난다는 적신호'… : 허브줌">
            <a:extLst>
              <a:ext uri="{FF2B5EF4-FFF2-40B4-BE49-F238E27FC236}">
                <a16:creationId xmlns:a16="http://schemas.microsoft.com/office/drawing/2014/main" id="{75720C6F-4EC6-4127-96D3-F810D8F15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26" y="3918651"/>
            <a:ext cx="2945161" cy="190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1BD1D7-F2FA-4945-9FA5-B9BA12C6F48A}"/>
              </a:ext>
            </a:extLst>
          </p:cNvPr>
          <p:cNvCxnSpPr>
            <a:cxnSpLocks/>
          </p:cNvCxnSpPr>
          <p:nvPr/>
        </p:nvCxnSpPr>
        <p:spPr>
          <a:xfrm>
            <a:off x="1206500" y="3251200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4606C5-93C6-492B-95DD-11112E2EB4D6}"/>
              </a:ext>
            </a:extLst>
          </p:cNvPr>
          <p:cNvSpPr/>
          <p:nvPr/>
        </p:nvSpPr>
        <p:spPr>
          <a:xfrm>
            <a:off x="7079204" y="4673768"/>
            <a:ext cx="508000" cy="374557"/>
          </a:xfrm>
          <a:prstGeom prst="rightArrow">
            <a:avLst/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68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9B0773-956D-4DCC-B1E4-9AEC18ECB196}"/>
              </a:ext>
            </a:extLst>
          </p:cNvPr>
          <p:cNvSpPr/>
          <p:nvPr/>
        </p:nvSpPr>
        <p:spPr>
          <a:xfrm>
            <a:off x="3500631" y="1822869"/>
            <a:ext cx="5133587" cy="120602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39" y="1013117"/>
            <a:ext cx="337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모바일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998CD-FADD-4D25-B99A-51A35FA1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30" y="2104384"/>
            <a:ext cx="8206345" cy="4753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25E2F-4D9F-4628-AF69-32B505C1C4E5}"/>
              </a:ext>
            </a:extLst>
          </p:cNvPr>
          <p:cNvSpPr txBox="1"/>
          <p:nvPr/>
        </p:nvSpPr>
        <p:spPr>
          <a:xfrm>
            <a:off x="8852895" y="6529715"/>
            <a:ext cx="1325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opensurvey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52409-B342-454D-B81E-86A001B03425}"/>
              </a:ext>
            </a:extLst>
          </p:cNvPr>
          <p:cNvSpPr txBox="1"/>
          <p:nvPr/>
        </p:nvSpPr>
        <p:spPr>
          <a:xfrm>
            <a:off x="3417478" y="1574139"/>
            <a:ext cx="543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중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명이 카페 모바일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기프티콘을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선물해 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33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9B0773-956D-4DCC-B1E4-9AEC18ECB196}"/>
              </a:ext>
            </a:extLst>
          </p:cNvPr>
          <p:cNvSpPr/>
          <p:nvPr/>
        </p:nvSpPr>
        <p:spPr>
          <a:xfrm>
            <a:off x="5226118" y="6095959"/>
            <a:ext cx="4467226" cy="25241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39" y="1013117"/>
            <a:ext cx="337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모바일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52409-B342-454D-B81E-86A001B03425}"/>
              </a:ext>
            </a:extLst>
          </p:cNvPr>
          <p:cNvSpPr txBox="1"/>
          <p:nvPr/>
        </p:nvSpPr>
        <p:spPr>
          <a:xfrm>
            <a:off x="2338916" y="5948266"/>
            <a:ext cx="751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선물하기 분석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스타벅스의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기프티콘을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많이 주고 받음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2F632BF-1D24-482A-A226-E3B49072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6" y="1666874"/>
            <a:ext cx="5137959" cy="396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6CCC30F-0981-45DE-853E-4054218D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68" y="2216795"/>
            <a:ext cx="5230102" cy="267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230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9B0773-956D-4DCC-B1E4-9AEC18ECB196}"/>
              </a:ext>
            </a:extLst>
          </p:cNvPr>
          <p:cNvSpPr/>
          <p:nvPr/>
        </p:nvSpPr>
        <p:spPr>
          <a:xfrm>
            <a:off x="6354458" y="6095959"/>
            <a:ext cx="3197347" cy="25241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9E392-A61F-4714-8C76-EDCF41089B0A}"/>
              </a:ext>
            </a:extLst>
          </p:cNvPr>
          <p:cNvSpPr txBox="1"/>
          <p:nvPr/>
        </p:nvSpPr>
        <p:spPr>
          <a:xfrm>
            <a:off x="343403" y="509624"/>
            <a:ext cx="418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마케팅 전략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A0950-C392-4D40-9C09-68635B49F6AB}"/>
              </a:ext>
            </a:extLst>
          </p:cNvPr>
          <p:cNvSpPr/>
          <p:nvPr/>
        </p:nvSpPr>
        <p:spPr>
          <a:xfrm flipV="1">
            <a:off x="449491" y="364234"/>
            <a:ext cx="3953445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3204E-E3B5-4953-89DD-4843BA902836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스타벅스의 인스타그램 해시태그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52409-B342-454D-B81E-86A001B03425}"/>
              </a:ext>
            </a:extLst>
          </p:cNvPr>
          <p:cNvSpPr txBox="1"/>
          <p:nvPr/>
        </p:nvSpPr>
        <p:spPr>
          <a:xfrm>
            <a:off x="2147463" y="5948266"/>
            <a:ext cx="757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 해시태그  카페로 검색 분석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스타벅스는 잘 드러나지 않음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61BED-9988-473C-8619-8396B66F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37" y="1976898"/>
            <a:ext cx="7290261" cy="36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6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1BD1D7-F2FA-4945-9FA5-B9BA12C6F48A}"/>
              </a:ext>
            </a:extLst>
          </p:cNvPr>
          <p:cNvCxnSpPr>
            <a:cxnSpLocks/>
          </p:cNvCxnSpPr>
          <p:nvPr/>
        </p:nvCxnSpPr>
        <p:spPr>
          <a:xfrm rot="16200000">
            <a:off x="3586914" y="3822700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DC72EC-62B2-4576-885E-D8FF895F4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1"/>
          <a:stretch/>
        </p:blipFill>
        <p:spPr>
          <a:xfrm>
            <a:off x="710739" y="3126484"/>
            <a:ext cx="4503625" cy="33362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D0A7A-5C2F-4398-ABE9-D6AA6487E54A}"/>
              </a:ext>
            </a:extLst>
          </p:cNvPr>
          <p:cNvSpPr txBox="1"/>
          <p:nvPr/>
        </p:nvSpPr>
        <p:spPr>
          <a:xfrm>
            <a:off x="710739" y="2264189"/>
            <a:ext cx="4825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코리아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연매출액 데이터 수집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커피전문별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연매출액 데이터 수집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0E82BB-0069-48FD-A034-176F79EC4655}"/>
              </a:ext>
            </a:extLst>
          </p:cNvPr>
          <p:cNvSpPr/>
          <p:nvPr/>
        </p:nvSpPr>
        <p:spPr>
          <a:xfrm>
            <a:off x="6689937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5532-1D09-4F1E-8DFE-217219606B7A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금융정보원 전자공시시스템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259D6-5F7F-4F17-9EF0-17C4C830DE06}"/>
              </a:ext>
            </a:extLst>
          </p:cNvPr>
          <p:cNvSpPr txBox="1"/>
          <p:nvPr/>
        </p:nvSpPr>
        <p:spPr>
          <a:xfrm>
            <a:off x="7717919" y="1763936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데이터포털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3A028-AC99-4370-911F-B725522DF125}"/>
              </a:ext>
            </a:extLst>
          </p:cNvPr>
          <p:cNvSpPr txBox="1"/>
          <p:nvPr/>
        </p:nvSpPr>
        <p:spPr>
          <a:xfrm>
            <a:off x="6689936" y="2264189"/>
            <a:ext cx="4825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공원 정보 수집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 데이터의 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경도 칼럼으로 위치 및 분포 파악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4BDE03F-0B42-4857-BFAF-ED27C192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21" y="3116959"/>
            <a:ext cx="4476281" cy="322222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E26A95-A410-48C9-BC05-C1884B389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607" y="5524437"/>
            <a:ext cx="4476281" cy="11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2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8390D85F-5712-4364-BA38-41E4AC02F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9" y="2989443"/>
            <a:ext cx="4585577" cy="3579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FA62-B6AD-473C-825E-7DE63D6CB7EC}"/>
              </a:ext>
            </a:extLst>
          </p:cNvPr>
          <p:cNvSpPr txBox="1"/>
          <p:nvPr/>
        </p:nvSpPr>
        <p:spPr>
          <a:xfrm>
            <a:off x="710739" y="2264189"/>
            <a:ext cx="4825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매장주소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 및 시설 정보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옵션선택 정보는 매칭하여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8EA0-6F3F-461E-BD42-7B5FB561717D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코리아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E7A089-8D92-4EB2-BDA4-08390832E581}"/>
              </a:ext>
            </a:extLst>
          </p:cNvPr>
          <p:cNvSpPr txBox="1"/>
          <p:nvPr/>
        </p:nvSpPr>
        <p:spPr>
          <a:xfrm>
            <a:off x="5445906" y="342564"/>
            <a:ext cx="430796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반복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지역검색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지역선택 후 전체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매장코드를 리스트로 생성한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For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반복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그림에서 보듯이 자바함수 실행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매장주소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서비스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위치 및 시설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아이콘은 웹페이지의 옵션 선택을 참조하여 매칭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2BEB4-2894-4FC7-9C2C-28AA0345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46" y="1602625"/>
            <a:ext cx="2482505" cy="20239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17BFD3-CC0A-4AB9-89DF-D53ECF2FB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96" y="4590297"/>
            <a:ext cx="4088298" cy="2078956"/>
          </a:xfrm>
          <a:prstGeom prst="rect">
            <a:avLst/>
          </a:prstGeom>
        </p:spPr>
      </p:pic>
      <p:pic>
        <p:nvPicPr>
          <p:cNvPr id="26" name="그림 25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065E7BBC-4915-475C-B469-80AC021DF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461" y="2194782"/>
            <a:ext cx="2182107" cy="43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FA62-B6AD-473C-825E-7DE63D6CB7EC}"/>
              </a:ext>
            </a:extLst>
          </p:cNvPr>
          <p:cNvSpPr txBox="1"/>
          <p:nvPr/>
        </p:nvSpPr>
        <p:spPr>
          <a:xfrm>
            <a:off x="710739" y="2264189"/>
            <a:ext cx="5109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매장 정보 수집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데이터에서 엑셀 고급 필터를 이용해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필터링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8EA0-6F3F-461E-BD42-7B5FB561717D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데이터포털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B9EBA8-369F-4FD1-A668-D6644CB8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69" y="2989443"/>
            <a:ext cx="4585577" cy="29739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0E2CCE-6E7C-4D7C-8574-F8419DF3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56" y="2064164"/>
            <a:ext cx="5135275" cy="3737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D5624A-4CF2-4FD4-9DFD-E492D7B21E9D}"/>
              </a:ext>
            </a:extLst>
          </p:cNvPr>
          <p:cNvSpPr txBox="1"/>
          <p:nvPr/>
        </p:nvSpPr>
        <p:spPr>
          <a:xfrm>
            <a:off x="6286771" y="1746862"/>
            <a:ext cx="5109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데이터가 구성됨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085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F7FD5B-4746-4A59-B3B0-4B1B4FE7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9" y="2732268"/>
            <a:ext cx="5023920" cy="2695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FA62-B6AD-473C-825E-7DE63D6CB7EC}"/>
              </a:ext>
            </a:extLst>
          </p:cNvPr>
          <p:cNvSpPr txBox="1"/>
          <p:nvPr/>
        </p:nvSpPr>
        <p:spPr>
          <a:xfrm>
            <a:off x="710739" y="2264189"/>
            <a:ext cx="5109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스타벅스 매장 위치 정보 수집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8EA0-6F3F-461E-BD42-7B5FB561717D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Gist Open Source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6ACE29-D42E-4D50-9DDF-9168B7FAB8C7}"/>
              </a:ext>
            </a:extLst>
          </p:cNvPr>
          <p:cNvCxnSpPr>
            <a:cxnSpLocks/>
          </p:cNvCxnSpPr>
          <p:nvPr/>
        </p:nvCxnSpPr>
        <p:spPr>
          <a:xfrm rot="16200000">
            <a:off x="3586914" y="3822700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5435F6-6543-41C5-A644-50F1B52ACF95}"/>
              </a:ext>
            </a:extLst>
          </p:cNvPr>
          <p:cNvSpPr/>
          <p:nvPr/>
        </p:nvSpPr>
        <p:spPr>
          <a:xfrm>
            <a:off x="6689937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EAABB6-7929-43BD-A10F-73CFC8D8E358}"/>
              </a:ext>
            </a:extLst>
          </p:cNvPr>
          <p:cNvSpPr txBox="1"/>
          <p:nvPr/>
        </p:nvSpPr>
        <p:spPr>
          <a:xfrm>
            <a:off x="7717919" y="1763936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Trends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B00629-CB7E-4732-BBC3-65EA0EB3886D}"/>
              </a:ext>
            </a:extLst>
          </p:cNvPr>
          <p:cNvSpPr txBox="1"/>
          <p:nvPr/>
        </p:nvSpPr>
        <p:spPr>
          <a:xfrm>
            <a:off x="6689936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트렌드의 스타벅스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검색량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60C75A-D9E1-4E2B-B703-CDE25D80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36" y="2722743"/>
            <a:ext cx="4962245" cy="28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2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39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FA62-B6AD-473C-825E-7DE63D6CB7EC}"/>
              </a:ext>
            </a:extLst>
          </p:cNvPr>
          <p:cNvSpPr txBox="1"/>
          <p:nvPr/>
        </p:nvSpPr>
        <p:spPr>
          <a:xfrm>
            <a:off x="710739" y="2264189"/>
            <a:ext cx="5109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트렌드의 스타벅스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검색량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수집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8EA0-6F3F-461E-BD42-7B5FB561717D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Daum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datatrend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6ACE29-D42E-4D50-9DDF-9168B7FAB8C7}"/>
              </a:ext>
            </a:extLst>
          </p:cNvPr>
          <p:cNvCxnSpPr>
            <a:cxnSpLocks/>
          </p:cNvCxnSpPr>
          <p:nvPr/>
        </p:nvCxnSpPr>
        <p:spPr>
          <a:xfrm rot="16200000">
            <a:off x="3586914" y="3822700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5435F6-6543-41C5-A644-50F1B52ACF95}"/>
              </a:ext>
            </a:extLst>
          </p:cNvPr>
          <p:cNvSpPr/>
          <p:nvPr/>
        </p:nvSpPr>
        <p:spPr>
          <a:xfrm>
            <a:off x="6689937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EAABB6-7929-43BD-A10F-73CFC8D8E358}"/>
              </a:ext>
            </a:extLst>
          </p:cNvPr>
          <p:cNvSpPr txBox="1"/>
          <p:nvPr/>
        </p:nvSpPr>
        <p:spPr>
          <a:xfrm>
            <a:off x="7717919" y="1763936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코리아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B00629-CB7E-4732-BBC3-65EA0EB3886D}"/>
              </a:ext>
            </a:extLst>
          </p:cNvPr>
          <p:cNvSpPr txBox="1"/>
          <p:nvPr/>
        </p:nvSpPr>
        <p:spPr>
          <a:xfrm>
            <a:off x="6689936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웹페이지에서 매장 정보 동적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5626C-A057-4BC5-8CC4-31F60C7F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9" y="2722743"/>
            <a:ext cx="5294633" cy="27528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57E9EB-75A1-400C-90F4-6C0A0A74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36" y="2851859"/>
            <a:ext cx="4406572" cy="2956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156499-7831-4842-A0EB-47BCE448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1" y="3429000"/>
            <a:ext cx="4105274" cy="30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74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51351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1BD1D7-F2FA-4945-9FA5-B9BA12C6F48A}"/>
              </a:ext>
            </a:extLst>
          </p:cNvPr>
          <p:cNvCxnSpPr>
            <a:cxnSpLocks/>
          </p:cNvCxnSpPr>
          <p:nvPr/>
        </p:nvCxnSpPr>
        <p:spPr>
          <a:xfrm rot="16200000">
            <a:off x="3586914" y="3822700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D0A7A-5C2F-4398-ABE9-D6AA6487E54A}"/>
              </a:ext>
            </a:extLst>
          </p:cNvPr>
          <p:cNvSpPr txBox="1"/>
          <p:nvPr/>
        </p:nvSpPr>
        <p:spPr>
          <a:xfrm>
            <a:off x="710739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구별 근로소득 신고현황 데이터 수집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0E82BB-0069-48FD-A034-176F79EC4655}"/>
              </a:ext>
            </a:extLst>
          </p:cNvPr>
          <p:cNvSpPr/>
          <p:nvPr/>
        </p:nvSpPr>
        <p:spPr>
          <a:xfrm>
            <a:off x="6689937" y="1763936"/>
            <a:ext cx="882434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5532-1D09-4F1E-8DFE-217219606B7A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KOSIS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국가통계포털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259D6-5F7F-4F17-9EF0-17C4C830DE06}"/>
              </a:ext>
            </a:extLst>
          </p:cNvPr>
          <p:cNvSpPr txBox="1"/>
          <p:nvPr/>
        </p:nvSpPr>
        <p:spPr>
          <a:xfrm>
            <a:off x="7717919" y="1763936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데이터포털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3A028-AC99-4370-911F-B725522DF125}"/>
              </a:ext>
            </a:extLst>
          </p:cNvPr>
          <p:cNvSpPr txBox="1"/>
          <p:nvPr/>
        </p:nvSpPr>
        <p:spPr>
          <a:xfrm>
            <a:off x="6689936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상권 정보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F6306-07EC-49C8-8EE9-70392DB0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9" y="2974609"/>
            <a:ext cx="4985210" cy="2982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0C19E9-64F8-47B1-A5C9-A19F1E296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86"/>
          <a:stretch/>
        </p:blipFill>
        <p:spPr>
          <a:xfrm>
            <a:off x="6689936" y="3041228"/>
            <a:ext cx="4945974" cy="28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927560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FA62-B6AD-473C-825E-7DE63D6CB7EC}"/>
              </a:ext>
            </a:extLst>
          </p:cNvPr>
          <p:cNvSpPr txBox="1"/>
          <p:nvPr/>
        </p:nvSpPr>
        <p:spPr>
          <a:xfrm>
            <a:off x="710739" y="2264189"/>
            <a:ext cx="4825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베스트 차트 동적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카페 인기 차트 상품 정보 동적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58EA0-6F3F-461E-BD42-7B5FB561717D}"/>
              </a:ext>
            </a:extLst>
          </p:cNvPr>
          <p:cNvSpPr txBox="1"/>
          <p:nvPr/>
        </p:nvSpPr>
        <p:spPr>
          <a:xfrm>
            <a:off x="1738722" y="1769149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선물하기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2D94E-E8F5-4076-9F50-D65FD11D6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3"/>
          <a:stretch/>
        </p:blipFill>
        <p:spPr>
          <a:xfrm>
            <a:off x="710739" y="2848964"/>
            <a:ext cx="3325071" cy="3999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462486-2FFA-4CC7-A760-42F28C88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93" y="5763467"/>
            <a:ext cx="3162643" cy="108486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5F819A-AAB0-4E2F-B617-4C981C78630B}"/>
              </a:ext>
            </a:extLst>
          </p:cNvPr>
          <p:cNvCxnSpPr>
            <a:cxnSpLocks/>
          </p:cNvCxnSpPr>
          <p:nvPr/>
        </p:nvCxnSpPr>
        <p:spPr>
          <a:xfrm rot="16200000">
            <a:off x="3586914" y="3822700"/>
            <a:ext cx="5018173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FE59503-63F0-469E-835F-8174BE54118F}"/>
              </a:ext>
            </a:extLst>
          </p:cNvPr>
          <p:cNvSpPr/>
          <p:nvPr/>
        </p:nvSpPr>
        <p:spPr>
          <a:xfrm>
            <a:off x="6689937" y="1763936"/>
            <a:ext cx="882434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EAA79-F95C-466C-9BAA-8B46D2808FDB}"/>
              </a:ext>
            </a:extLst>
          </p:cNvPr>
          <p:cNvSpPr txBox="1"/>
          <p:nvPr/>
        </p:nvSpPr>
        <p:spPr>
          <a:xfrm>
            <a:off x="7717919" y="1763936"/>
            <a:ext cx="276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AB74C-0454-43D4-86BF-FBAE13480312}"/>
              </a:ext>
            </a:extLst>
          </p:cNvPr>
          <p:cNvSpPr txBox="1"/>
          <p:nvPr/>
        </p:nvSpPr>
        <p:spPr>
          <a:xfrm>
            <a:off x="6689936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해시태그별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게시물 정보 동적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524AF-FBE1-43E9-9411-C1589B08C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935" y="2876897"/>
            <a:ext cx="3868219" cy="34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스타벅스에 열광하는 이유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77276" y="364234"/>
            <a:ext cx="352322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1D17-D858-471B-83D1-05FFE33A53DB}"/>
              </a:ext>
            </a:extLst>
          </p:cNvPr>
          <p:cNvSpPr txBox="1"/>
          <p:nvPr/>
        </p:nvSpPr>
        <p:spPr>
          <a:xfrm>
            <a:off x="426125" y="1013117"/>
            <a:ext cx="25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선정 배경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A28600-05D7-4CEA-9A1F-913E45D0557D}"/>
              </a:ext>
            </a:extLst>
          </p:cNvPr>
          <p:cNvSpPr/>
          <p:nvPr/>
        </p:nvSpPr>
        <p:spPr>
          <a:xfrm flipV="1">
            <a:off x="7345903" y="2128010"/>
            <a:ext cx="1064148" cy="32039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61F7E-7F18-4ACE-819C-DFF302F9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82" y="2765197"/>
            <a:ext cx="9230436" cy="40928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6E0F64-4867-467C-900F-C3CB47B16F60}"/>
              </a:ext>
            </a:extLst>
          </p:cNvPr>
          <p:cNvSpPr txBox="1"/>
          <p:nvPr/>
        </p:nvSpPr>
        <p:spPr>
          <a:xfrm>
            <a:off x="3089797" y="1654794"/>
            <a:ext cx="6012405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2010</a:t>
            </a:r>
            <a:r>
              <a:rPr lang="ko-KR" altLang="en-US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년부터 술을 역전한 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＇</a:t>
            </a:r>
            <a:endParaRPr lang="ko-KR" altLang="en-US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71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40" y="1763936"/>
            <a:ext cx="898985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5532-1D09-4F1E-8DFE-217219606B7A}"/>
              </a:ext>
            </a:extLst>
          </p:cNvPr>
          <p:cNvSpPr txBox="1"/>
          <p:nvPr/>
        </p:nvSpPr>
        <p:spPr>
          <a:xfrm>
            <a:off x="1762527" y="1791890"/>
            <a:ext cx="332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매장 데이터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2B1CA6-CD46-4C35-AE1A-D3B08939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42" y="2347286"/>
            <a:ext cx="4157578" cy="2163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54F355-2850-4371-A275-BB8E8713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1" y="4222162"/>
            <a:ext cx="5181843" cy="2227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E858AC6-356E-4264-BFED-1B31AFE0BEFD}"/>
              </a:ext>
            </a:extLst>
          </p:cNvPr>
          <p:cNvSpPr/>
          <p:nvPr/>
        </p:nvSpPr>
        <p:spPr>
          <a:xfrm>
            <a:off x="2902624" y="3939970"/>
            <a:ext cx="714374" cy="684972"/>
          </a:xfrm>
          <a:custGeom>
            <a:avLst/>
            <a:gdLst>
              <a:gd name="connsiteX0" fmla="*/ 0 w 942968"/>
              <a:gd name="connsiteY0" fmla="*/ 481016 h 952500"/>
              <a:gd name="connsiteX1" fmla="*/ 235742 w 942968"/>
              <a:gd name="connsiteY1" fmla="*/ 481016 h 952500"/>
              <a:gd name="connsiteX2" fmla="*/ 235742 w 942968"/>
              <a:gd name="connsiteY2" fmla="*/ 0 h 952500"/>
              <a:gd name="connsiteX3" fmla="*/ 707226 w 942968"/>
              <a:gd name="connsiteY3" fmla="*/ 0 h 952500"/>
              <a:gd name="connsiteX4" fmla="*/ 707226 w 942968"/>
              <a:gd name="connsiteY4" fmla="*/ 481016 h 952500"/>
              <a:gd name="connsiteX5" fmla="*/ 942968 w 942968"/>
              <a:gd name="connsiteY5" fmla="*/ 481016 h 952500"/>
              <a:gd name="connsiteX6" fmla="*/ 471484 w 942968"/>
              <a:gd name="connsiteY6" fmla="*/ 952500 h 952500"/>
              <a:gd name="connsiteX7" fmla="*/ 0 w 942968"/>
              <a:gd name="connsiteY7" fmla="*/ 481016 h 952500"/>
              <a:gd name="connsiteX0" fmla="*/ 0 w 983451"/>
              <a:gd name="connsiteY0" fmla="*/ 481016 h 952500"/>
              <a:gd name="connsiteX1" fmla="*/ 235742 w 983451"/>
              <a:gd name="connsiteY1" fmla="*/ 481016 h 952500"/>
              <a:gd name="connsiteX2" fmla="*/ 235742 w 983451"/>
              <a:gd name="connsiteY2" fmla="*/ 0 h 952500"/>
              <a:gd name="connsiteX3" fmla="*/ 983451 w 983451"/>
              <a:gd name="connsiteY3" fmla="*/ 9525 h 952500"/>
              <a:gd name="connsiteX4" fmla="*/ 707226 w 983451"/>
              <a:gd name="connsiteY4" fmla="*/ 481016 h 952500"/>
              <a:gd name="connsiteX5" fmla="*/ 942968 w 983451"/>
              <a:gd name="connsiteY5" fmla="*/ 481016 h 952500"/>
              <a:gd name="connsiteX6" fmla="*/ 471484 w 983451"/>
              <a:gd name="connsiteY6" fmla="*/ 952500 h 952500"/>
              <a:gd name="connsiteX7" fmla="*/ 0 w 983451"/>
              <a:gd name="connsiteY7" fmla="*/ 481016 h 952500"/>
              <a:gd name="connsiteX0" fmla="*/ 0 w 983451"/>
              <a:gd name="connsiteY0" fmla="*/ 471491 h 942975"/>
              <a:gd name="connsiteX1" fmla="*/ 235742 w 983451"/>
              <a:gd name="connsiteY1" fmla="*/ 471491 h 942975"/>
              <a:gd name="connsiteX2" fmla="*/ 16667 w 983451"/>
              <a:gd name="connsiteY2" fmla="*/ 0 h 942975"/>
              <a:gd name="connsiteX3" fmla="*/ 983451 w 983451"/>
              <a:gd name="connsiteY3" fmla="*/ 0 h 942975"/>
              <a:gd name="connsiteX4" fmla="*/ 707226 w 983451"/>
              <a:gd name="connsiteY4" fmla="*/ 471491 h 942975"/>
              <a:gd name="connsiteX5" fmla="*/ 942968 w 983451"/>
              <a:gd name="connsiteY5" fmla="*/ 471491 h 942975"/>
              <a:gd name="connsiteX6" fmla="*/ 471484 w 983451"/>
              <a:gd name="connsiteY6" fmla="*/ 942975 h 942975"/>
              <a:gd name="connsiteX7" fmla="*/ 0 w 983451"/>
              <a:gd name="connsiteY7" fmla="*/ 471491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3451" h="942975">
                <a:moveTo>
                  <a:pt x="0" y="471491"/>
                </a:moveTo>
                <a:lnTo>
                  <a:pt x="235742" y="471491"/>
                </a:lnTo>
                <a:lnTo>
                  <a:pt x="16667" y="0"/>
                </a:lnTo>
                <a:lnTo>
                  <a:pt x="983451" y="0"/>
                </a:lnTo>
                <a:lnTo>
                  <a:pt x="707226" y="471491"/>
                </a:lnTo>
                <a:lnTo>
                  <a:pt x="942968" y="471491"/>
                </a:lnTo>
                <a:lnTo>
                  <a:pt x="471484" y="942975"/>
                </a:lnTo>
                <a:lnTo>
                  <a:pt x="0" y="471491"/>
                </a:lnTo>
                <a:close/>
              </a:path>
            </a:pathLst>
          </a:custGeom>
          <a:solidFill>
            <a:srgbClr val="B6D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0EA655-C59B-40B4-9A52-EA26FCFB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582" y="2766704"/>
            <a:ext cx="3942289" cy="2569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ADBBFB-D2FF-4641-B57D-25A022F6C662}"/>
              </a:ext>
            </a:extLst>
          </p:cNvPr>
          <p:cNvSpPr txBox="1"/>
          <p:nvPr/>
        </p:nvSpPr>
        <p:spPr>
          <a:xfrm>
            <a:off x="7448551" y="6449632"/>
            <a:ext cx="4743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나머지 데이터들의 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과정은 생략하였음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92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39" y="1763936"/>
            <a:ext cx="1279985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탐색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탐색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443EF-602E-4A63-8EE8-C74D5F9D929B}"/>
              </a:ext>
            </a:extLst>
          </p:cNvPr>
          <p:cNvSpPr txBox="1"/>
          <p:nvPr/>
        </p:nvSpPr>
        <p:spPr>
          <a:xfrm>
            <a:off x="2238777" y="1791890"/>
            <a:ext cx="3692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 위치 데이터 분석 및 탐색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0D8CA0-FA06-4468-B927-71824315B146}"/>
              </a:ext>
            </a:extLst>
          </p:cNvPr>
          <p:cNvSpPr txBox="1"/>
          <p:nvPr/>
        </p:nvSpPr>
        <p:spPr>
          <a:xfrm>
            <a:off x="7448551" y="6449632"/>
            <a:ext cx="4743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나머지 데이터들의 분석 과정은 생략하였음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139E73C-F171-4B3A-B1D5-1B864026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9" y="3167446"/>
            <a:ext cx="5730655" cy="26774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3F11CC-2115-4C5B-82E9-A89C80DA1F4B}"/>
              </a:ext>
            </a:extLst>
          </p:cNvPr>
          <p:cNvSpPr txBox="1"/>
          <p:nvPr/>
        </p:nvSpPr>
        <p:spPr>
          <a:xfrm>
            <a:off x="710739" y="2264189"/>
            <a:ext cx="4825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산점도로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공원에서 의심스러운 데이터 발견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54D7E3C-A345-4CBA-8E07-6D68A674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93" y="332754"/>
            <a:ext cx="3969681" cy="30167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A17C6-17EC-4443-BD11-5D9FD27C0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518" y="3527501"/>
            <a:ext cx="3969681" cy="25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7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분석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5312" y="364234"/>
            <a:ext cx="3453803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2F75EF-6BD6-4148-9688-98B0EFD5693B}"/>
              </a:ext>
            </a:extLst>
          </p:cNvPr>
          <p:cNvSpPr/>
          <p:nvPr/>
        </p:nvSpPr>
        <p:spPr>
          <a:xfrm>
            <a:off x="710739" y="1763936"/>
            <a:ext cx="1279985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탐색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A8F23-6821-40E0-A017-43C9B4159E31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탐색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3F11CC-2115-4C5B-82E9-A89C80DA1F4B}"/>
              </a:ext>
            </a:extLst>
          </p:cNvPr>
          <p:cNvSpPr txBox="1"/>
          <p:nvPr/>
        </p:nvSpPr>
        <p:spPr>
          <a:xfrm>
            <a:off x="710739" y="2264189"/>
            <a:ext cx="4825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IQR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방법 탐색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기각하기로 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5D4738F1-C8F2-4B6E-AF52-5E2828B6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80" y="3292923"/>
            <a:ext cx="5863839" cy="2785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91DC29-244F-430B-BF08-DAFE40590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9" y="2983677"/>
            <a:ext cx="3826738" cy="32958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D8CA0-FA06-4468-B927-71824315B146}"/>
              </a:ext>
            </a:extLst>
          </p:cNvPr>
          <p:cNvSpPr txBox="1"/>
          <p:nvPr/>
        </p:nvSpPr>
        <p:spPr>
          <a:xfrm>
            <a:off x="7448551" y="6449632"/>
            <a:ext cx="4743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나머지 데이터들의 분석 과정은 생략하였음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44B66-EECC-491C-9E10-9399120D4CDD}"/>
              </a:ext>
            </a:extLst>
          </p:cNvPr>
          <p:cNvSpPr txBox="1"/>
          <p:nvPr/>
        </p:nvSpPr>
        <p:spPr>
          <a:xfrm>
            <a:off x="8003433" y="3203471"/>
            <a:ext cx="409248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IQR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분석을 기각하는 이유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IQR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계수를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"3"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설정했음에도 이상치를 정밀하게 가려내진 못함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산점도에서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육안으로 보고 제거하는 것이 낫다고 판단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공원 이상치만 제거하고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현상유지를 하기로 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85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C3EE7A-21B5-43CD-ADA7-E7D71580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27" y="1602152"/>
            <a:ext cx="3968558" cy="4423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6C1BD-8285-4612-A25C-18E6AE57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182" y="1602152"/>
            <a:ext cx="4504967" cy="4423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43907-815F-4339-99E7-FFF30B796F39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 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56208-9CC2-4C10-B770-6A85976B486F}"/>
              </a:ext>
            </a:extLst>
          </p:cNvPr>
          <p:cNvSpPr/>
          <p:nvPr/>
        </p:nvSpPr>
        <p:spPr>
          <a:xfrm flipV="1">
            <a:off x="455666" y="364234"/>
            <a:ext cx="259489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64D43-1660-4397-B319-03BC426F31FE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핵심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B48B8-7935-48D6-A460-4C46829B2703}"/>
              </a:ext>
            </a:extLst>
          </p:cNvPr>
          <p:cNvSpPr txBox="1"/>
          <p:nvPr/>
        </p:nvSpPr>
        <p:spPr>
          <a:xfrm>
            <a:off x="1807652" y="6160661"/>
            <a:ext cx="8596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매장 정보 중에서 매장의 유형과 서비스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및 시설에 대한 옵션 정보 데이터를 직접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딕셔너리를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 후 매칭하여 크롤링하였음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27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543907-815F-4339-99E7-FFF30B796F39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 사항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56208-9CC2-4C10-B770-6A85976B486F}"/>
              </a:ext>
            </a:extLst>
          </p:cNvPr>
          <p:cNvSpPr/>
          <p:nvPr/>
        </p:nvSpPr>
        <p:spPr>
          <a:xfrm flipV="1">
            <a:off x="455666" y="364234"/>
            <a:ext cx="259489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64D43-1660-4397-B319-03BC426F31FE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핵심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B48B8-7935-48D6-A460-4C46829B2703}"/>
              </a:ext>
            </a:extLst>
          </p:cNvPr>
          <p:cNvSpPr txBox="1"/>
          <p:nvPr/>
        </p:nvSpPr>
        <p:spPr>
          <a:xfrm>
            <a:off x="1716217" y="5877252"/>
            <a:ext cx="8759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선물하기와 인스타그램의 데이터 시각화 작업에서 각 단어의 빈도수를 체크하고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워드 클라우드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다양한 랜덤 색상의 이미지를 추출하였음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1E0BD-9F3C-4B8E-969C-0A178861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1741"/>
            <a:ext cx="5925377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B2CFA8-5130-431F-9AD8-50E0B146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43" y="1791741"/>
            <a:ext cx="550621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18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F66D7B-B362-424C-B6E7-85BE64CB53AC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 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6A14-D204-4676-9445-827AB296B7EB}"/>
              </a:ext>
            </a:extLst>
          </p:cNvPr>
          <p:cNvSpPr/>
          <p:nvPr/>
        </p:nvSpPr>
        <p:spPr>
          <a:xfrm flipV="1">
            <a:off x="455666" y="364234"/>
            <a:ext cx="259489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E70A7-35F9-44DB-BAFD-C70EDC686D30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 별 역할 분담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F7D51C5-8DF1-465B-A3A2-D567CAEAB885}"/>
              </a:ext>
            </a:extLst>
          </p:cNvPr>
          <p:cNvSpPr/>
          <p:nvPr/>
        </p:nvSpPr>
        <p:spPr>
          <a:xfrm>
            <a:off x="1799905" y="2031436"/>
            <a:ext cx="4690347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스타벅스 매장 위치정보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데이터 시각화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매장 데이터 수집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데이터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CD261-DD2B-4176-95C0-A1927DD9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00" y="1699372"/>
            <a:ext cx="648000" cy="64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DECC97-DA9A-4EB0-92FE-A3C69C7D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376" y="2531851"/>
            <a:ext cx="648000" cy="64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5318BF-7465-4F84-A210-8C391F5A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0" y="5410228"/>
            <a:ext cx="648000" cy="64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B57DCF-4A03-4452-A84E-7DAD26755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00" y="3355151"/>
            <a:ext cx="648000" cy="64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88C006-8F85-49F9-82AD-1155E0E05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3376" y="4517214"/>
            <a:ext cx="648000" cy="64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031D0B-97D8-4835-9E97-06DD099EE501}"/>
              </a:ext>
            </a:extLst>
          </p:cNvPr>
          <p:cNvSpPr txBox="1"/>
          <p:nvPr/>
        </p:nvSpPr>
        <p:spPr>
          <a:xfrm>
            <a:off x="1538168" y="1670306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윤영훈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88E5FB-2F3D-48EA-B606-FB2A35F197EA}"/>
              </a:ext>
            </a:extLst>
          </p:cNvPr>
          <p:cNvSpPr txBox="1"/>
          <p:nvPr/>
        </p:nvSpPr>
        <p:spPr>
          <a:xfrm>
            <a:off x="9853855" y="2560758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김연정</a:t>
            </a: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B2A169FE-23F3-4FE0-AE94-EEA958F5C33F}"/>
              </a:ext>
            </a:extLst>
          </p:cNvPr>
          <p:cNvSpPr/>
          <p:nvPr/>
        </p:nvSpPr>
        <p:spPr>
          <a:xfrm flipH="1">
            <a:off x="6095999" y="2900862"/>
            <a:ext cx="4296095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선물하기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 해시태그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데이터 시각화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62DDFD4-BAE1-4BB8-ACCF-8677F35EC83F}"/>
              </a:ext>
            </a:extLst>
          </p:cNvPr>
          <p:cNvSpPr/>
          <p:nvPr/>
        </p:nvSpPr>
        <p:spPr>
          <a:xfrm>
            <a:off x="1821272" y="3750444"/>
            <a:ext cx="4690347" cy="945490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스타벅스 매장 위치 및 서비스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시각화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이디야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매장 데이터 수집 및 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공원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경도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지도 분석 및 행정구역 별 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27FF9-7F54-49A2-8A6E-D613C36132E6}"/>
              </a:ext>
            </a:extLst>
          </p:cNvPr>
          <p:cNvSpPr txBox="1"/>
          <p:nvPr/>
        </p:nvSpPr>
        <p:spPr>
          <a:xfrm>
            <a:off x="1559535" y="3389314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조윤빈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7B730-89A9-4A34-A80C-09104635C352}"/>
              </a:ext>
            </a:extLst>
          </p:cNvPr>
          <p:cNvSpPr txBox="1"/>
          <p:nvPr/>
        </p:nvSpPr>
        <p:spPr>
          <a:xfrm>
            <a:off x="9946620" y="4556199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이민지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CC1C76E4-E8B3-4A91-9B19-4CFDD57AF36E}"/>
              </a:ext>
            </a:extLst>
          </p:cNvPr>
          <p:cNvSpPr/>
          <p:nvPr/>
        </p:nvSpPr>
        <p:spPr>
          <a:xfrm flipH="1">
            <a:off x="6188764" y="4896303"/>
            <a:ext cx="4296095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매출 데이터 수집 및 데이터 시각화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카페 별 매출 데이터 수집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데이터 시각화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0D93E954-410C-4830-98D7-813E982D8D06}"/>
              </a:ext>
            </a:extLst>
          </p:cNvPr>
          <p:cNvSpPr/>
          <p:nvPr/>
        </p:nvSpPr>
        <p:spPr>
          <a:xfrm>
            <a:off x="1799905" y="5771346"/>
            <a:ext cx="4690347" cy="945490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브랜드 메뉴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스타벅스 매장 데이터 수집 및 데이터 시각화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구글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검색량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수집 및 데이터 시각화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2F044-D097-4079-9AC2-82C7861E3F53}"/>
              </a:ext>
            </a:extLst>
          </p:cNvPr>
          <p:cNvSpPr txBox="1"/>
          <p:nvPr/>
        </p:nvSpPr>
        <p:spPr>
          <a:xfrm>
            <a:off x="1538168" y="5410216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임경환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F5DA44-BECD-4C14-A36E-63695CE9716D}"/>
              </a:ext>
            </a:extLst>
          </p:cNvPr>
          <p:cNvSpPr/>
          <p:nvPr/>
        </p:nvSpPr>
        <p:spPr>
          <a:xfrm>
            <a:off x="6003235" y="-3471"/>
            <a:ext cx="5033570" cy="1200064"/>
          </a:xfrm>
          <a:prstGeom prst="rect">
            <a:avLst/>
          </a:prstGeom>
          <a:solidFill>
            <a:srgbClr val="FEFDD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 작업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제안 및 채택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PPT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각자 맡은 부분의 대한 데이터 수집 및 분석 작업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189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F66D7B-B362-424C-B6E7-85BE64CB53AC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 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6A14-D204-4676-9445-827AB296B7EB}"/>
              </a:ext>
            </a:extLst>
          </p:cNvPr>
          <p:cNvSpPr/>
          <p:nvPr/>
        </p:nvSpPr>
        <p:spPr>
          <a:xfrm flipV="1">
            <a:off x="455666" y="364234"/>
            <a:ext cx="259489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E70A7-35F9-44DB-BAFD-C70EDC686D30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 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F7D51C5-8DF1-465B-A3A2-D567CAEAB885}"/>
              </a:ext>
            </a:extLst>
          </p:cNvPr>
          <p:cNvSpPr/>
          <p:nvPr/>
        </p:nvSpPr>
        <p:spPr>
          <a:xfrm>
            <a:off x="1799905" y="2031436"/>
            <a:ext cx="4690347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평소 자주가는 스타벅스에 대해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크롤링을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하며 알아가는 정보들이 흥미로웠습니다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CD261-DD2B-4176-95C0-A1927DD9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00" y="1699372"/>
            <a:ext cx="648000" cy="64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DECC97-DA9A-4EB0-92FE-A3C69C7D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376" y="2531851"/>
            <a:ext cx="648000" cy="64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5318BF-7465-4F84-A210-8C391F5A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0" y="5201509"/>
            <a:ext cx="648000" cy="64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B57DCF-4A03-4452-A84E-7DAD26755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00" y="3355151"/>
            <a:ext cx="648000" cy="64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88C006-8F85-49F9-82AD-1155E0E05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3376" y="4308495"/>
            <a:ext cx="648000" cy="64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031D0B-97D8-4835-9E97-06DD099EE501}"/>
              </a:ext>
            </a:extLst>
          </p:cNvPr>
          <p:cNvSpPr txBox="1"/>
          <p:nvPr/>
        </p:nvSpPr>
        <p:spPr>
          <a:xfrm>
            <a:off x="1538168" y="1670306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윤영훈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88E5FB-2F3D-48EA-B606-FB2A35F197EA}"/>
              </a:ext>
            </a:extLst>
          </p:cNvPr>
          <p:cNvSpPr txBox="1"/>
          <p:nvPr/>
        </p:nvSpPr>
        <p:spPr>
          <a:xfrm>
            <a:off x="9853855" y="2560758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김연정</a:t>
            </a: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B2A169FE-23F3-4FE0-AE94-EEA958F5C33F}"/>
              </a:ext>
            </a:extLst>
          </p:cNvPr>
          <p:cNvSpPr/>
          <p:nvPr/>
        </p:nvSpPr>
        <p:spPr>
          <a:xfrm flipH="1">
            <a:off x="6095999" y="2900862"/>
            <a:ext cx="4296095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자주 사용하는 애플리케이션을 직접 크롤링하는 과정이 재미있었습니다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62DDFD4-BAE1-4BB8-ACCF-8677F35EC83F}"/>
              </a:ext>
            </a:extLst>
          </p:cNvPr>
          <p:cNvSpPr/>
          <p:nvPr/>
        </p:nvSpPr>
        <p:spPr>
          <a:xfrm>
            <a:off x="1821272" y="3750444"/>
            <a:ext cx="4690347" cy="70402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생각보다 반복되는 데이터의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과정이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오래걸리고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복잡했습니다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27FF9-7F54-49A2-8A6E-D613C36132E6}"/>
              </a:ext>
            </a:extLst>
          </p:cNvPr>
          <p:cNvSpPr txBox="1"/>
          <p:nvPr/>
        </p:nvSpPr>
        <p:spPr>
          <a:xfrm>
            <a:off x="1559535" y="3389314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조윤빈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7B730-89A9-4A34-A80C-09104635C352}"/>
              </a:ext>
            </a:extLst>
          </p:cNvPr>
          <p:cNvSpPr txBox="1"/>
          <p:nvPr/>
        </p:nvSpPr>
        <p:spPr>
          <a:xfrm>
            <a:off x="9946620" y="4347480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이민지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CC1C76E4-E8B3-4A91-9B19-4CFDD57AF36E}"/>
              </a:ext>
            </a:extLst>
          </p:cNvPr>
          <p:cNvSpPr/>
          <p:nvPr/>
        </p:nvSpPr>
        <p:spPr>
          <a:xfrm flipH="1">
            <a:off x="6188764" y="4687584"/>
            <a:ext cx="4296095" cy="631276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수집하고 준비하는 과정이 생각보다 어려웠습니다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0D93E954-410C-4830-98D7-813E982D8D06}"/>
              </a:ext>
            </a:extLst>
          </p:cNvPr>
          <p:cNvSpPr/>
          <p:nvPr/>
        </p:nvSpPr>
        <p:spPr>
          <a:xfrm>
            <a:off x="1799905" y="5562627"/>
            <a:ext cx="4690347" cy="648000"/>
          </a:xfrm>
          <a:prstGeom prst="wedgeRoundRectCallout">
            <a:avLst>
              <a:gd name="adj1" fmla="val -53896"/>
              <a:gd name="adj2" fmla="val -340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지도에 스타벅스 이미지 아이콘을 띄우고 싶었는데 </a:t>
            </a:r>
            <a:r>
              <a:rPr lang="ko-KR" altLang="en-US" sz="1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실패해서 아쉬웠습니다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2F044-D097-4079-9AC2-82C7861E3F53}"/>
              </a:ext>
            </a:extLst>
          </p:cNvPr>
          <p:cNvSpPr txBox="1"/>
          <p:nvPr/>
        </p:nvSpPr>
        <p:spPr>
          <a:xfrm>
            <a:off x="1538168" y="5201497"/>
            <a:ext cx="87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임경환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562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CECB16-E7ED-464E-B1AB-6A41B4BB1B1C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기타 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681284-2CE7-4D24-AF23-A3904E6B494D}"/>
              </a:ext>
            </a:extLst>
          </p:cNvPr>
          <p:cNvSpPr/>
          <p:nvPr/>
        </p:nvSpPr>
        <p:spPr>
          <a:xfrm flipV="1">
            <a:off x="455666" y="364234"/>
            <a:ext cx="259489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C500F-962B-449E-84D1-408F23CF172E}"/>
              </a:ext>
            </a:extLst>
          </p:cNvPr>
          <p:cNvSpPr txBox="1"/>
          <p:nvPr/>
        </p:nvSpPr>
        <p:spPr>
          <a:xfrm>
            <a:off x="710739" y="1013117"/>
            <a:ext cx="369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및 분석 도구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FB718C-E120-4ECD-B1E9-0C861BEFA337}"/>
              </a:ext>
            </a:extLst>
          </p:cNvPr>
          <p:cNvSpPr/>
          <p:nvPr/>
        </p:nvSpPr>
        <p:spPr>
          <a:xfrm>
            <a:off x="6769298" y="4335531"/>
            <a:ext cx="1272209" cy="461665"/>
          </a:xfrm>
          <a:prstGeom prst="roundRect">
            <a:avLst>
              <a:gd name="adj" fmla="val 27432"/>
            </a:avLst>
          </a:prstGeom>
          <a:solidFill>
            <a:srgbClr val="34664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도구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84914D-DF45-4322-8149-2896424E8F6B}"/>
              </a:ext>
            </a:extLst>
          </p:cNvPr>
          <p:cNvSpPr/>
          <p:nvPr/>
        </p:nvSpPr>
        <p:spPr>
          <a:xfrm>
            <a:off x="464576" y="1619142"/>
            <a:ext cx="1272209" cy="461665"/>
          </a:xfrm>
          <a:prstGeom prst="roundRect">
            <a:avLst>
              <a:gd name="adj" fmla="val 27432"/>
            </a:avLst>
          </a:prstGeom>
          <a:solidFill>
            <a:srgbClr val="34664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48618D8-AF4B-415F-B697-B650989A2734}"/>
              </a:ext>
            </a:extLst>
          </p:cNvPr>
          <p:cNvSpPr/>
          <p:nvPr/>
        </p:nvSpPr>
        <p:spPr>
          <a:xfrm>
            <a:off x="508530" y="5478531"/>
            <a:ext cx="1574850" cy="461665"/>
          </a:xfrm>
          <a:prstGeom prst="roundRect">
            <a:avLst>
              <a:gd name="adj" fmla="val 27432"/>
            </a:avLst>
          </a:prstGeom>
          <a:solidFill>
            <a:srgbClr val="34664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방송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연구자료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077A39B-BF96-4947-9826-5A0E39DC273B}"/>
              </a:ext>
            </a:extLst>
          </p:cNvPr>
          <p:cNvSpPr/>
          <p:nvPr/>
        </p:nvSpPr>
        <p:spPr>
          <a:xfrm>
            <a:off x="6769298" y="1619886"/>
            <a:ext cx="1272209" cy="461665"/>
          </a:xfrm>
          <a:prstGeom prst="roundRect">
            <a:avLst>
              <a:gd name="adj" fmla="val 27432"/>
            </a:avLst>
          </a:prstGeom>
          <a:solidFill>
            <a:srgbClr val="34664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590938-844D-4810-B891-63B963C6CC76}"/>
              </a:ext>
            </a:extLst>
          </p:cNvPr>
          <p:cNvSpPr txBox="1"/>
          <p:nvPr/>
        </p:nvSpPr>
        <p:spPr>
          <a:xfrm>
            <a:off x="413927" y="2151992"/>
            <a:ext cx="62741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스타벅스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굿즈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https://www.donga.com/news/Economy/article/all/20200525/101193554/1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김영하 작가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알뜰신잡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http://m.kyeongin.com/view.php?key=20170616010005411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에도 커피 인기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https://www.foodbank.co.kr/news/articleView.html?idxno=60210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굿즈대란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https://www.econovill.com/news/articleView.html?idxno=398380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C4E1E-12A3-43F6-A3B6-0989F824B7AA}"/>
              </a:ext>
            </a:extLst>
          </p:cNvPr>
          <p:cNvSpPr txBox="1"/>
          <p:nvPr/>
        </p:nvSpPr>
        <p:spPr>
          <a:xfrm>
            <a:off x="464576" y="6027289"/>
            <a:ext cx="593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 err="1"/>
              <a:t>KBS</a:t>
            </a:r>
            <a:r>
              <a:rPr lang="en-US" altLang="ko-KR" dirty="0"/>
              <a:t> 1TV [</a:t>
            </a:r>
            <a:r>
              <a:rPr lang="ko-KR" altLang="en-US" dirty="0"/>
              <a:t>이슈 픽</a:t>
            </a:r>
            <a:r>
              <a:rPr lang="en-US" altLang="ko-KR" dirty="0"/>
              <a:t>! </a:t>
            </a:r>
            <a:r>
              <a:rPr lang="ko-KR" altLang="en-US" dirty="0"/>
              <a:t>쌤과 함께</a:t>
            </a:r>
            <a:r>
              <a:rPr lang="en-US" altLang="ko-KR" dirty="0"/>
              <a:t>] 2020. 11. 18.</a:t>
            </a:r>
            <a:r>
              <a:rPr lang="ko-KR" altLang="en-US" dirty="0"/>
              <a:t>에 방송된 내용</a:t>
            </a:r>
            <a:endParaRPr lang="en-US" altLang="ko-KR" dirty="0"/>
          </a:p>
          <a:p>
            <a:r>
              <a:rPr lang="en-US" altLang="ko-KR" dirty="0"/>
              <a:t>Opensurvay_trend_coffee_2020 PDF</a:t>
            </a:r>
            <a:r>
              <a:rPr lang="ko-KR" altLang="en-US" dirty="0"/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936F31F-FAFA-469E-924B-DB5B357C6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12" y="4970448"/>
            <a:ext cx="1356695" cy="654406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4AC4A30-79B8-4B50-8F39-93CEF3A6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64" y="4947209"/>
            <a:ext cx="801134" cy="9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50B71B1-AEC5-4635-AFE6-9532CFED8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67" y="5965856"/>
            <a:ext cx="704752" cy="704752"/>
          </a:xfrm>
          <a:prstGeom prst="rect">
            <a:avLst/>
          </a:prstGeom>
        </p:spPr>
      </p:pic>
      <p:pic>
        <p:nvPicPr>
          <p:cNvPr id="29" name="Picture 6" descr="Python Pandas | Python Pandas Tutorial - javatpoint">
            <a:extLst>
              <a:ext uri="{FF2B5EF4-FFF2-40B4-BE49-F238E27FC236}">
                <a16:creationId xmlns:a16="http://schemas.microsoft.com/office/drawing/2014/main" id="{07BCAD3A-7105-473C-BC92-9AE55B0C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54" y="5586700"/>
            <a:ext cx="1079599" cy="63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What libraries can load image in Python and what are their difference? | by  Kevin Luk | Towards Data Science">
            <a:extLst>
              <a:ext uri="{FF2B5EF4-FFF2-40B4-BE49-F238E27FC236}">
                <a16:creationId xmlns:a16="http://schemas.microsoft.com/office/drawing/2014/main" id="{640C0225-F1DC-405A-A38E-059B5548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21" y="6286114"/>
            <a:ext cx="1927007" cy="56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D9A4FD-3CC1-4921-ABAB-BB11612D5A38}"/>
              </a:ext>
            </a:extLst>
          </p:cNvPr>
          <p:cNvSpPr txBox="1"/>
          <p:nvPr/>
        </p:nvSpPr>
        <p:spPr>
          <a:xfrm>
            <a:off x="6769297" y="2177392"/>
            <a:ext cx="5203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>
                <a:hlinkClick r:id="rId11"/>
              </a:rPr>
              <a:t>http://dart.fss.or.kr/</a:t>
            </a:r>
            <a:endParaRPr lang="en-US" altLang="ko-KR" dirty="0"/>
          </a:p>
          <a:p>
            <a:r>
              <a:rPr lang="en-US" altLang="ko-KR" dirty="0">
                <a:hlinkClick r:id="rId12"/>
              </a:rPr>
              <a:t>https://www.data.go.kr/</a:t>
            </a:r>
            <a:endParaRPr lang="en-US" altLang="ko-KR" dirty="0"/>
          </a:p>
          <a:p>
            <a:r>
              <a:rPr lang="en-US" altLang="ko-KR" dirty="0">
                <a:hlinkClick r:id="rId13"/>
              </a:rPr>
              <a:t>https://www.starbucks.co.kr/index.do</a:t>
            </a:r>
            <a:endParaRPr lang="en-US" altLang="ko-KR" dirty="0"/>
          </a:p>
          <a:p>
            <a:r>
              <a:rPr lang="en-US" altLang="ko-KR" dirty="0">
                <a:hlinkClick r:id="rId14"/>
              </a:rPr>
              <a:t>https://trends.google.co.kr/trends/?geo=KR</a:t>
            </a:r>
            <a:endParaRPr lang="en-US" altLang="ko-KR" dirty="0"/>
          </a:p>
          <a:p>
            <a:r>
              <a:rPr lang="en-US" altLang="ko-KR" dirty="0">
                <a:hlinkClick r:id="rId15"/>
              </a:rPr>
              <a:t>https://datatrend.kakao.com/</a:t>
            </a:r>
            <a:endParaRPr lang="en-US" altLang="ko-KR" dirty="0"/>
          </a:p>
          <a:p>
            <a:r>
              <a:rPr lang="en-US" altLang="ko-KR" dirty="0">
                <a:hlinkClick r:id="rId16"/>
              </a:rPr>
              <a:t>https://kosis.kr/index/index.do</a:t>
            </a:r>
            <a:endParaRPr lang="en-US" altLang="ko-KR" dirty="0"/>
          </a:p>
          <a:p>
            <a:r>
              <a:rPr lang="en-US" altLang="ko-KR" dirty="0">
                <a:hlinkClick r:id="rId17"/>
              </a:rPr>
              <a:t>https://gift.kakao.com/home</a:t>
            </a:r>
            <a:endParaRPr lang="en-US" altLang="ko-KR" dirty="0"/>
          </a:p>
          <a:p>
            <a:r>
              <a:rPr lang="en-US" altLang="ko-KR" dirty="0">
                <a:hlinkClick r:id="rId18"/>
              </a:rPr>
              <a:t>https://www.instagram.com/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 descr="R(프로그래밍 언어) - 나무위키">
            <a:extLst>
              <a:ext uri="{FF2B5EF4-FFF2-40B4-BE49-F238E27FC236}">
                <a16:creationId xmlns:a16="http://schemas.microsoft.com/office/drawing/2014/main" id="{CBBB4E14-2969-449C-9976-7FF27565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915" y="5039654"/>
            <a:ext cx="755097" cy="5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eleniumHQ Browser Automation">
            <a:extLst>
              <a:ext uri="{FF2B5EF4-FFF2-40B4-BE49-F238E27FC236}">
                <a16:creationId xmlns:a16="http://schemas.microsoft.com/office/drawing/2014/main" id="{6EEF710B-533B-44B0-9B32-E98D0602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28" y="6286114"/>
            <a:ext cx="1758917" cy="4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Michael Waskom (@michaelwaskom) | Twitter">
            <a:extLst>
              <a:ext uri="{FF2B5EF4-FFF2-40B4-BE49-F238E27FC236}">
                <a16:creationId xmlns:a16="http://schemas.microsoft.com/office/drawing/2014/main" id="{933F67C5-37E8-4E45-9CD3-1EFAADD5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581" y="4980388"/>
            <a:ext cx="846751" cy="101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Beautiful Soup 4 | Funthon">
            <a:extLst>
              <a:ext uri="{FF2B5EF4-FFF2-40B4-BE49-F238E27FC236}">
                <a16:creationId xmlns:a16="http://schemas.microsoft.com/office/drawing/2014/main" id="{C132C7C9-C473-43D9-9682-2CFA7A31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98" y="5685095"/>
            <a:ext cx="1945429" cy="8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84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바다가 보이는 곳 - 스타벅스 제주애월DT점, 제주, 대한민국의 리뷰 - 트립어드바이저">
            <a:extLst>
              <a:ext uri="{FF2B5EF4-FFF2-40B4-BE49-F238E27FC236}">
                <a16:creationId xmlns:a16="http://schemas.microsoft.com/office/drawing/2014/main" id="{59F83F7C-8FBA-4C78-A191-BE9E97D60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86DCA5F9-09B4-43AC-8AE8-B8F030AD17C6}"/>
              </a:ext>
            </a:extLst>
          </p:cNvPr>
          <p:cNvSpPr txBox="1">
            <a:spLocks/>
          </p:cNvSpPr>
          <p:nvPr/>
        </p:nvSpPr>
        <p:spPr>
          <a:xfrm>
            <a:off x="4151896" y="2518998"/>
            <a:ext cx="3888207" cy="910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VISION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18446-D6B9-4515-A73D-1147D21B06E0}"/>
              </a:ext>
            </a:extLst>
          </p:cNvPr>
          <p:cNvSpPr/>
          <p:nvPr/>
        </p:nvSpPr>
        <p:spPr>
          <a:xfrm>
            <a:off x="0" y="-5789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D0D31BDF-66DC-46DB-853D-7E632D2345BE}"/>
              </a:ext>
            </a:extLst>
          </p:cNvPr>
          <p:cNvSpPr/>
          <p:nvPr/>
        </p:nvSpPr>
        <p:spPr>
          <a:xfrm>
            <a:off x="2661212" y="-5788"/>
            <a:ext cx="6869577" cy="68695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F1200921-C340-4267-84C1-B6B4BF4EBA4A}"/>
              </a:ext>
            </a:extLst>
          </p:cNvPr>
          <p:cNvSpPr/>
          <p:nvPr/>
        </p:nvSpPr>
        <p:spPr>
          <a:xfrm>
            <a:off x="3230256" y="563257"/>
            <a:ext cx="5731486" cy="573148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0EE3140-8DBC-4D6D-8AE2-60FC9E1D1922}"/>
              </a:ext>
            </a:extLst>
          </p:cNvPr>
          <p:cNvSpPr/>
          <p:nvPr/>
        </p:nvSpPr>
        <p:spPr>
          <a:xfrm>
            <a:off x="3742792" y="1075793"/>
            <a:ext cx="4706415" cy="47064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C56A939E-DF42-414F-8844-85E30CAFAC92}"/>
              </a:ext>
            </a:extLst>
          </p:cNvPr>
          <p:cNvSpPr/>
          <p:nvPr/>
        </p:nvSpPr>
        <p:spPr>
          <a:xfrm>
            <a:off x="4262036" y="1595036"/>
            <a:ext cx="3667928" cy="36679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A41185AE-DFB6-4769-9F93-D11074AC319B}"/>
              </a:ext>
            </a:extLst>
          </p:cNvPr>
          <p:cNvSpPr/>
          <p:nvPr/>
        </p:nvSpPr>
        <p:spPr>
          <a:xfrm>
            <a:off x="4964857" y="2549832"/>
            <a:ext cx="2262286" cy="226228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1270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6115198E-B98E-48E5-96E5-26B98AFC253F}"/>
              </a:ext>
            </a:extLst>
          </p:cNvPr>
          <p:cNvSpPr/>
          <p:nvPr/>
        </p:nvSpPr>
        <p:spPr>
          <a:xfrm>
            <a:off x="440571" y="412599"/>
            <a:ext cx="694944" cy="6949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850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62BFD07D-2D04-4F30-A73F-10D6BF0CA27B}"/>
              </a:ext>
            </a:extLst>
          </p:cNvPr>
          <p:cNvSpPr/>
          <p:nvPr/>
        </p:nvSpPr>
        <p:spPr>
          <a:xfrm>
            <a:off x="11056485" y="5750457"/>
            <a:ext cx="694944" cy="6949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8509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AB861D23-BACC-4251-BC22-E11ECBE6F5CA}"/>
              </a:ext>
            </a:extLst>
          </p:cNvPr>
          <p:cNvSpPr/>
          <p:nvPr/>
        </p:nvSpPr>
        <p:spPr>
          <a:xfrm>
            <a:off x="330200" y="660400"/>
            <a:ext cx="9017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3277A82B-4273-4B5D-BBBD-52AC78DC736E}"/>
              </a:ext>
            </a:extLst>
          </p:cNvPr>
          <p:cNvSpPr/>
          <p:nvPr/>
        </p:nvSpPr>
        <p:spPr>
          <a:xfrm>
            <a:off x="10337800" y="5295900"/>
            <a:ext cx="9017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F4DF4BDD-E864-42BD-BD02-0F032A724640}"/>
              </a:ext>
            </a:extLst>
          </p:cNvPr>
          <p:cNvSpPr/>
          <p:nvPr/>
        </p:nvSpPr>
        <p:spPr>
          <a:xfrm>
            <a:off x="11239500" y="4489629"/>
            <a:ext cx="596900" cy="596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16998EF1-6549-44DF-8F74-7589C4370685}"/>
              </a:ext>
            </a:extLst>
          </p:cNvPr>
          <p:cNvSpPr/>
          <p:nvPr/>
        </p:nvSpPr>
        <p:spPr>
          <a:xfrm>
            <a:off x="1485900" y="1562100"/>
            <a:ext cx="596900" cy="596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D7380A4C-065B-4B03-90D8-04E89D17942E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781050" y="1562100"/>
            <a:ext cx="0" cy="52959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4">
            <a:extLst>
              <a:ext uri="{FF2B5EF4-FFF2-40B4-BE49-F238E27FC236}">
                <a16:creationId xmlns:a16="http://schemas.microsoft.com/office/drawing/2014/main" id="{5912D7B3-6A09-4050-8896-71B333BD1103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784350" y="2159000"/>
            <a:ext cx="0" cy="4699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21745CCC-D4F5-44CF-9693-6E8A246CC73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84350" y="0"/>
            <a:ext cx="0" cy="15621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9">
            <a:extLst>
              <a:ext uri="{FF2B5EF4-FFF2-40B4-BE49-F238E27FC236}">
                <a16:creationId xmlns:a16="http://schemas.microsoft.com/office/drawing/2014/main" id="{744A0127-5722-49B6-AC76-5E7F32BA701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81050" y="0"/>
            <a:ext cx="0" cy="6604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95BF9F-A477-4DA8-9DED-298099BDDC03}"/>
              </a:ext>
            </a:extLst>
          </p:cNvPr>
          <p:cNvSpPr txBox="1"/>
          <p:nvPr/>
        </p:nvSpPr>
        <p:spPr>
          <a:xfrm>
            <a:off x="3612197" y="3738936"/>
            <a:ext cx="49735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THANK YOU</a:t>
            </a:r>
            <a:endParaRPr lang="en-US" sz="6600" b="1" dirty="0">
              <a:ln>
                <a:solidFill>
                  <a:srgbClr val="404040"/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4CAA5AA6-0BBD-4865-A9C7-F61BAD1C9427}"/>
              </a:ext>
            </a:extLst>
          </p:cNvPr>
          <p:cNvSpPr txBox="1">
            <a:spLocks/>
          </p:cNvSpPr>
          <p:nvPr/>
        </p:nvSpPr>
        <p:spPr>
          <a:xfrm>
            <a:off x="2723204" y="5829722"/>
            <a:ext cx="6745593" cy="4232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오합지존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윤영훈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조윤빈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이민지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임경환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3B620C-8738-4AB9-BA5D-AA40EF400A4C}"/>
              </a:ext>
            </a:extLst>
          </p:cNvPr>
          <p:cNvSpPr txBox="1"/>
          <p:nvPr/>
        </p:nvSpPr>
        <p:spPr>
          <a:xfrm>
            <a:off x="4574285" y="6406460"/>
            <a:ext cx="304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 UNIV TEAM PROJECT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D877F9B-F773-4707-B529-A18394E02296}"/>
              </a:ext>
            </a:extLst>
          </p:cNvPr>
          <p:cNvSpPr/>
          <p:nvPr/>
        </p:nvSpPr>
        <p:spPr>
          <a:xfrm>
            <a:off x="9641440" y="88648"/>
            <a:ext cx="2439908" cy="39728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기말 프로젝트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BECE9B-D354-4707-9FA2-A9D5BA3601B9}"/>
              </a:ext>
            </a:extLst>
          </p:cNvPr>
          <p:cNvSpPr txBox="1"/>
          <p:nvPr/>
        </p:nvSpPr>
        <p:spPr>
          <a:xfrm>
            <a:off x="4807025" y="2420181"/>
            <a:ext cx="2577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Q &amp; A</a:t>
            </a:r>
            <a:endParaRPr lang="en-US" sz="7200" b="1" dirty="0">
              <a:ln>
                <a:solidFill>
                  <a:srgbClr val="404040"/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539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FA81D17-D858-471B-83D1-05FFE33A53DB}"/>
              </a:ext>
            </a:extLst>
          </p:cNvPr>
          <p:cNvSpPr txBox="1"/>
          <p:nvPr/>
        </p:nvSpPr>
        <p:spPr>
          <a:xfrm>
            <a:off x="426125" y="1013117"/>
            <a:ext cx="25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배경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스타벅스에 열광하는 이유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77276" y="364234"/>
            <a:ext cx="352322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A28600-05D7-4CEA-9A1F-913E45D0557D}"/>
              </a:ext>
            </a:extLst>
          </p:cNvPr>
          <p:cNvSpPr/>
          <p:nvPr/>
        </p:nvSpPr>
        <p:spPr>
          <a:xfrm flipV="1">
            <a:off x="7345903" y="2128010"/>
            <a:ext cx="1064148" cy="32039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E0F64-4867-467C-900F-C3CB47B16F60}"/>
              </a:ext>
            </a:extLst>
          </p:cNvPr>
          <p:cNvSpPr txBox="1"/>
          <p:nvPr/>
        </p:nvSpPr>
        <p:spPr>
          <a:xfrm>
            <a:off x="3089797" y="1654794"/>
            <a:ext cx="6012405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2010</a:t>
            </a:r>
            <a:r>
              <a:rPr lang="ko-KR" altLang="en-US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년부터 술을 역전한 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＇</a:t>
            </a:r>
            <a:endParaRPr lang="ko-KR" altLang="en-US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61F7E-7F18-4ACE-819C-DFF302F9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82" y="2765197"/>
            <a:ext cx="9230436" cy="40928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B77AEF-3E7B-4443-8C9E-C6F9710D3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E64413F-801D-42DB-B34A-C6F934CA8FDE}"/>
              </a:ext>
            </a:extLst>
          </p:cNvPr>
          <p:cNvSpPr/>
          <p:nvPr/>
        </p:nvSpPr>
        <p:spPr>
          <a:xfrm>
            <a:off x="1258532" y="2772261"/>
            <a:ext cx="9674936" cy="1516679"/>
          </a:xfrm>
          <a:prstGeom prst="roundRect">
            <a:avLst>
              <a:gd name="adj" fmla="val 11482"/>
            </a:avLst>
          </a:prstGeom>
          <a:solidFill>
            <a:srgbClr val="487F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소통의 의미를 넘어 일상으로 스며든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12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26FEED-3DE2-4627-922F-B7CAF3A23CEB}"/>
              </a:ext>
            </a:extLst>
          </p:cNvPr>
          <p:cNvSpPr/>
          <p:nvPr/>
        </p:nvSpPr>
        <p:spPr>
          <a:xfrm flipV="1">
            <a:off x="2995102" y="6015278"/>
            <a:ext cx="6212397" cy="320397"/>
          </a:xfrm>
          <a:prstGeom prst="rect">
            <a:avLst/>
          </a:prstGeom>
          <a:solidFill>
            <a:srgbClr val="359B1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76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스타벅스에 열광하는 이유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77276" y="364234"/>
            <a:ext cx="3523224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1D17-D858-471B-83D1-05FFE33A53DB}"/>
              </a:ext>
            </a:extLst>
          </p:cNvPr>
          <p:cNvSpPr txBox="1"/>
          <p:nvPr/>
        </p:nvSpPr>
        <p:spPr>
          <a:xfrm>
            <a:off x="426125" y="1013117"/>
            <a:ext cx="255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선정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E0F64-4867-467C-900F-C3CB47B16F60}"/>
              </a:ext>
            </a:extLst>
          </p:cNvPr>
          <p:cNvSpPr txBox="1"/>
          <p:nvPr/>
        </p:nvSpPr>
        <p:spPr>
          <a:xfrm>
            <a:off x="724404" y="2767568"/>
            <a:ext cx="5431903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수많은 브랜드 카페 중 사람들이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떠올리는 것은</a:t>
            </a:r>
            <a:r>
              <a:rPr lang="en-US" altLang="ko-KR" sz="2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E5304-6E2C-48A3-9A23-1FC382D3EA6B}"/>
              </a:ext>
            </a:extLst>
          </p:cNvPr>
          <p:cNvSpPr txBox="1"/>
          <p:nvPr/>
        </p:nvSpPr>
        <p:spPr>
          <a:xfrm>
            <a:off x="7859202" y="3999590"/>
            <a:ext cx="3723197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스타벅스</a:t>
            </a:r>
            <a:endParaRPr lang="ko-KR" altLang="en-US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2A7292B5-885E-4FA0-85B2-C45A34682013}"/>
              </a:ext>
            </a:extLst>
          </p:cNvPr>
          <p:cNvSpPr/>
          <p:nvPr/>
        </p:nvSpPr>
        <p:spPr>
          <a:xfrm>
            <a:off x="6477000" y="3007281"/>
            <a:ext cx="1012321" cy="843436"/>
          </a:xfrm>
          <a:prstGeom prst="mathEqual">
            <a:avLst>
              <a:gd name="adj1" fmla="val 23520"/>
              <a:gd name="adj2" fmla="val 147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2" name="Picture 2" descr="스타벅스 – Rakendused Google Plays">
            <a:extLst>
              <a:ext uri="{FF2B5EF4-FFF2-40B4-BE49-F238E27FC236}">
                <a16:creationId xmlns:a16="http://schemas.microsoft.com/office/drawing/2014/main" id="{523DEAEE-837B-447C-9111-9A87EF85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01" y="1794227"/>
            <a:ext cx="2267999" cy="22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FC4106-C088-43C9-AA85-A5C2E38D5205}"/>
              </a:ext>
            </a:extLst>
          </p:cNvPr>
          <p:cNvCxnSpPr>
            <a:cxnSpLocks/>
          </p:cNvCxnSpPr>
          <p:nvPr/>
        </p:nvCxnSpPr>
        <p:spPr>
          <a:xfrm>
            <a:off x="1206500" y="5168900"/>
            <a:ext cx="977900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AFA4DF-5B47-409C-9175-74627DADBAEF}"/>
              </a:ext>
            </a:extLst>
          </p:cNvPr>
          <p:cNvSpPr txBox="1"/>
          <p:nvPr/>
        </p:nvSpPr>
        <p:spPr>
          <a:xfrm>
            <a:off x="1460752" y="5608629"/>
            <a:ext cx="927049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사람들이 왜 스타벅스를 가장 선호하는가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“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분석 </a:t>
            </a:r>
            <a:endParaRPr lang="ko-KR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46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1D17-D858-471B-83D1-05FFE33A53DB}"/>
              </a:ext>
            </a:extLst>
          </p:cNvPr>
          <p:cNvSpPr txBox="1"/>
          <p:nvPr/>
        </p:nvSpPr>
        <p:spPr>
          <a:xfrm>
            <a:off x="502324" y="1013117"/>
            <a:ext cx="423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우리나라 사람들이 카페에 가는 이유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E0F64-4867-467C-900F-C3CB47B16F60}"/>
              </a:ext>
            </a:extLst>
          </p:cNvPr>
          <p:cNvSpPr txBox="1"/>
          <p:nvPr/>
        </p:nvSpPr>
        <p:spPr>
          <a:xfrm>
            <a:off x="1843719" y="2897345"/>
            <a:ext cx="2931480" cy="2947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작업의 공간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소통의 공간</a:t>
            </a:r>
            <a:endParaRPr lang="en-US" altLang="ko-KR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휴식의 공간</a:t>
            </a:r>
            <a:endParaRPr lang="en-US" altLang="ko-KR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만남의 공간</a:t>
            </a:r>
            <a:endParaRPr lang="ko-KR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2D63187-BB0C-46E3-A7F1-17396BE47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t="740"/>
          <a:stretch/>
        </p:blipFill>
        <p:spPr>
          <a:xfrm>
            <a:off x="5996409" y="0"/>
            <a:ext cx="6195591" cy="68580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B8E96C-2D6B-43B9-A099-3767CC6EE825}"/>
              </a:ext>
            </a:extLst>
          </p:cNvPr>
          <p:cNvSpPr/>
          <p:nvPr/>
        </p:nvSpPr>
        <p:spPr>
          <a:xfrm>
            <a:off x="1856419" y="2235439"/>
            <a:ext cx="2072737" cy="573006"/>
          </a:xfrm>
          <a:prstGeom prst="roundRect">
            <a:avLst>
              <a:gd name="adj" fmla="val 14635"/>
            </a:avLst>
          </a:prstGeom>
          <a:solidFill>
            <a:srgbClr val="004C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카페의 역할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5A399-2FC5-4D11-BCA2-9361D6F020E9}"/>
              </a:ext>
            </a:extLst>
          </p:cNvPr>
          <p:cNvSpPr/>
          <p:nvPr/>
        </p:nvSpPr>
        <p:spPr>
          <a:xfrm>
            <a:off x="5996408" y="0"/>
            <a:ext cx="6195591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46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B29FED-70CE-45F2-B946-C7A33ECE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7C52635-18BE-43CF-ADCD-4BD655152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388876"/>
              </p:ext>
            </p:extLst>
          </p:nvPr>
        </p:nvGraphicFramePr>
        <p:xfrm>
          <a:off x="0" y="5959406"/>
          <a:ext cx="4227443" cy="89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902600" imgH="349200" progId="Package">
                  <p:embed/>
                </p:oleObj>
              </mc:Choice>
              <mc:Fallback>
                <p:oleObj name="포장기 셸 개체" showAsIcon="1" r:id="rId4" imgW="1902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959406"/>
                        <a:ext cx="4227443" cy="89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087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42A35-5C10-4C6F-BC55-89DA947C63C0}"/>
              </a:ext>
            </a:extLst>
          </p:cNvPr>
          <p:cNvSpPr txBox="1"/>
          <p:nvPr/>
        </p:nvSpPr>
        <p:spPr>
          <a:xfrm>
            <a:off x="343404" y="509624"/>
            <a:ext cx="392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스타벅스의 입지 전략 분석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A948A-75AB-4747-8D37-2B61112AC4C6}"/>
              </a:ext>
            </a:extLst>
          </p:cNvPr>
          <p:cNvSpPr/>
          <p:nvPr/>
        </p:nvSpPr>
        <p:spPr>
          <a:xfrm flipV="1">
            <a:off x="449298" y="364234"/>
            <a:ext cx="3629981" cy="82228"/>
          </a:xfrm>
          <a:prstGeom prst="rect">
            <a:avLst/>
          </a:prstGeom>
          <a:solidFill>
            <a:srgbClr val="005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6B84ED-3855-4A01-B872-0C211C74F331}"/>
              </a:ext>
            </a:extLst>
          </p:cNvPr>
          <p:cNvGrpSpPr/>
          <p:nvPr/>
        </p:nvGrpSpPr>
        <p:grpSpPr>
          <a:xfrm>
            <a:off x="561671" y="1348016"/>
            <a:ext cx="5971610" cy="5013060"/>
            <a:chOff x="625171" y="1335316"/>
            <a:chExt cx="5971610" cy="50130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7C8B80-9C16-47A2-8B87-6AD894D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71" y="1335316"/>
              <a:ext cx="5971610" cy="15317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5278E4-FD0A-4C93-BD2B-6B990CFA8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0" r="3590"/>
            <a:stretch/>
          </p:blipFill>
          <p:spPr>
            <a:xfrm>
              <a:off x="625171" y="2867095"/>
              <a:ext cx="5971610" cy="348128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489F4A0-7123-4173-907A-C159D45C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4" r="4926"/>
          <a:stretch/>
        </p:blipFill>
        <p:spPr>
          <a:xfrm>
            <a:off x="4220352" y="3965506"/>
            <a:ext cx="7435377" cy="186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F0BCA4-73B9-4215-80CB-07D2AC119989}"/>
              </a:ext>
            </a:extLst>
          </p:cNvPr>
          <p:cNvSpPr/>
          <p:nvPr/>
        </p:nvSpPr>
        <p:spPr>
          <a:xfrm flipV="1">
            <a:off x="4438957" y="4645835"/>
            <a:ext cx="6029921" cy="65865"/>
          </a:xfrm>
          <a:prstGeom prst="rect">
            <a:avLst/>
          </a:prstGeom>
          <a:solidFill>
            <a:srgbClr val="00540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953A74-A171-4EBB-B277-A13CD0582833}"/>
              </a:ext>
            </a:extLst>
          </p:cNvPr>
          <p:cNvSpPr txBox="1"/>
          <p:nvPr/>
        </p:nvSpPr>
        <p:spPr>
          <a:xfrm>
            <a:off x="7319558" y="2394149"/>
            <a:ext cx="423919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우리나라는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양의 커피를 소비하고 있음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44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BFBF"/>
      </a:accent1>
      <a:accent2>
        <a:srgbClr val="A5A5A5"/>
      </a:accent2>
      <a:accent3>
        <a:srgbClr val="A5A5A5"/>
      </a:accent3>
      <a:accent4>
        <a:srgbClr val="C490AA"/>
      </a:accent4>
      <a:accent5>
        <a:srgbClr val="7F7F7F"/>
      </a:accent5>
      <a:accent6>
        <a:srgbClr val="A5A5A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4034</Words>
  <Application>Microsoft Office PowerPoint</Application>
  <PresentationFormat>와이드스크린</PresentationFormat>
  <Paragraphs>555</Paragraphs>
  <Slides>48</Slides>
  <Notes>43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나눔스퀘어 ExtraBold</vt:lpstr>
      <vt:lpstr>맑은 고딕</vt:lpstr>
      <vt:lpstr>Wingdings</vt:lpstr>
      <vt:lpstr>나눔스퀘어 Bold</vt:lpstr>
      <vt:lpstr>에스코어 드림 6 Bold</vt:lpstr>
      <vt:lpstr>함초롬바탕</vt:lpstr>
      <vt:lpstr>Arial</vt:lpstr>
      <vt:lpstr>에스코어 드림 4 Regular</vt:lpstr>
      <vt:lpstr>나눔스퀘어</vt:lpstr>
      <vt:lpstr>Calibri</vt:lpstr>
      <vt:lpstr>Office Theme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김연정</dc:creator>
  <cp:lastModifiedBy>김연정</cp:lastModifiedBy>
  <cp:revision>53</cp:revision>
  <dcterms:created xsi:type="dcterms:W3CDTF">2020-12-20T17:38:42Z</dcterms:created>
  <dcterms:modified xsi:type="dcterms:W3CDTF">2020-12-21T03:55:42Z</dcterms:modified>
</cp:coreProperties>
</file>